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4">
  <p:sldMasterIdLst>
    <p:sldMasterId id="2147485197" r:id="rId1"/>
    <p:sldMasterId id="2147485265" r:id="rId2"/>
  </p:sldMasterIdLst>
  <p:notesMasterIdLst>
    <p:notesMasterId r:id="rId54"/>
  </p:notesMasterIdLst>
  <p:handoutMasterIdLst>
    <p:handoutMasterId r:id="rId55"/>
  </p:handoutMasterIdLst>
  <p:sldIdLst>
    <p:sldId id="331" r:id="rId3"/>
    <p:sldId id="318" r:id="rId4"/>
    <p:sldId id="335" r:id="rId5"/>
    <p:sldId id="333" r:id="rId6"/>
    <p:sldId id="336" r:id="rId7"/>
    <p:sldId id="342" r:id="rId8"/>
    <p:sldId id="337" r:id="rId9"/>
    <p:sldId id="343" r:id="rId10"/>
    <p:sldId id="344" r:id="rId11"/>
    <p:sldId id="345" r:id="rId12"/>
    <p:sldId id="378" r:id="rId13"/>
    <p:sldId id="322" r:id="rId14"/>
    <p:sldId id="259" r:id="rId15"/>
    <p:sldId id="261" r:id="rId16"/>
    <p:sldId id="323" r:id="rId17"/>
    <p:sldId id="324" r:id="rId18"/>
    <p:sldId id="325" r:id="rId19"/>
    <p:sldId id="349" r:id="rId20"/>
    <p:sldId id="260" r:id="rId21"/>
    <p:sldId id="348" r:id="rId22"/>
    <p:sldId id="350" r:id="rId23"/>
    <p:sldId id="351" r:id="rId24"/>
    <p:sldId id="352" r:id="rId25"/>
    <p:sldId id="353" r:id="rId26"/>
    <p:sldId id="428" r:id="rId27"/>
    <p:sldId id="293" r:id="rId28"/>
    <p:sldId id="273" r:id="rId29"/>
    <p:sldId id="356" r:id="rId30"/>
    <p:sldId id="355" r:id="rId31"/>
    <p:sldId id="429" r:id="rId32"/>
    <p:sldId id="358" r:id="rId33"/>
    <p:sldId id="359" r:id="rId34"/>
    <p:sldId id="360" r:id="rId35"/>
    <p:sldId id="361" r:id="rId36"/>
    <p:sldId id="362" r:id="rId37"/>
    <p:sldId id="363" r:id="rId38"/>
    <p:sldId id="364" r:id="rId39"/>
    <p:sldId id="365" r:id="rId40"/>
    <p:sldId id="374" r:id="rId41"/>
    <p:sldId id="375" r:id="rId42"/>
    <p:sldId id="366" r:id="rId43"/>
    <p:sldId id="367" r:id="rId44"/>
    <p:sldId id="368" r:id="rId45"/>
    <p:sldId id="376" r:id="rId46"/>
    <p:sldId id="369" r:id="rId47"/>
    <p:sldId id="370" r:id="rId48"/>
    <p:sldId id="377" r:id="rId49"/>
    <p:sldId id="371" r:id="rId50"/>
    <p:sldId id="372" r:id="rId51"/>
    <p:sldId id="373" r:id="rId52"/>
    <p:sldId id="268" r:id="rId53"/>
  </p:sldIdLst>
  <p:sldSz cx="12192000" cy="6858000"/>
  <p:notesSz cx="7010400" cy="9296400"/>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hra Osmanovic-Pasic" initials="ZO" lastIdx="12" clrIdx="0">
    <p:extLst>
      <p:ext uri="{19B8F6BF-5375-455C-9EA6-DF929625EA0E}">
        <p15:presenceInfo xmlns:p15="http://schemas.microsoft.com/office/powerpoint/2012/main" userId="S-1-5-21-88094858-919529-1617787245-714809" providerId="AD"/>
      </p:ext>
    </p:extLst>
  </p:cmAuthor>
  <p:cmAuthor id="2" name="Branka Babovic" initials="BB" lastIdx="32" clrIdx="1">
    <p:extLst>
      <p:ext uri="{19B8F6BF-5375-455C-9EA6-DF929625EA0E}">
        <p15:presenceInfo xmlns:p15="http://schemas.microsoft.com/office/powerpoint/2012/main" userId="ee6ab5d47157a4c7" providerId="Windows Live"/>
      </p:ext>
    </p:extLst>
  </p:cmAuthor>
  <p:cmAuthor id="3" name="Tatjana Sofijanic" initials="TS" lastIdx="6" clrIdx="2">
    <p:extLst>
      <p:ext uri="{19B8F6BF-5375-455C-9EA6-DF929625EA0E}">
        <p15:presenceInfo xmlns:p15="http://schemas.microsoft.com/office/powerpoint/2012/main" userId="Tatjana Sofijan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4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2848" autoAdjust="0"/>
  </p:normalViewPr>
  <p:slideViewPr>
    <p:cSldViewPr snapToGrid="0" snapToObjects="1">
      <p:cViewPr varScale="1">
        <p:scale>
          <a:sx n="103" d="100"/>
          <a:sy n="103" d="100"/>
        </p:scale>
        <p:origin x="852" y="96"/>
      </p:cViewPr>
      <p:guideLst/>
    </p:cSldViewPr>
  </p:slideViewPr>
  <p:outlineViewPr>
    <p:cViewPr>
      <p:scale>
        <a:sx n="33" d="100"/>
        <a:sy n="33" d="100"/>
      </p:scale>
      <p:origin x="0" y="-180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2333"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CD180-6150-4E80-8A23-0F2C77993FC1}"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4533FE12-F26C-48C3-B1F6-C327EC3962F8}">
      <dgm:prSet phldrT="[Text]"/>
      <dgm:spPr/>
      <dgm:t>
        <a:bodyPr/>
        <a:lstStyle/>
        <a:p>
          <a:r>
            <a:rPr lang="sr-Cyrl-RS" dirty="0">
              <a:latin typeface="Segoe UI Light" panose="020B0502040204020203" pitchFamily="34" charset="0"/>
              <a:cs typeface="Segoe UI Light" panose="020B0502040204020203" pitchFamily="34" charset="0"/>
            </a:rPr>
            <a:t>Трошковни приступ</a:t>
          </a:r>
          <a:endParaRPr lang="en-US" dirty="0">
            <a:latin typeface="Segoe UI Light" panose="020B0502040204020203" pitchFamily="34" charset="0"/>
            <a:cs typeface="Segoe UI Light" panose="020B0502040204020203" pitchFamily="34" charset="0"/>
          </a:endParaRPr>
        </a:p>
      </dgm:t>
    </dgm:pt>
    <dgm:pt modelId="{C89BAFE7-D9D2-4A0F-8F53-0E0AB9485BCB}" type="parTrans" cxnId="{E20F200E-7FC5-44FF-87E5-0BFFAB88BF62}">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E3DF01C9-C758-4B1F-88B6-BC0113300DA2}" type="sibTrans" cxnId="{E20F200E-7FC5-44FF-87E5-0BFFAB88BF62}">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404DE383-983D-4ABF-B73E-30D0996965C5}">
      <dgm:prSet phldrT="[Text]"/>
      <dgm:spPr/>
      <dgm:t>
        <a:bodyPr/>
        <a:lstStyle/>
        <a:p>
          <a:r>
            <a:rPr lang="sr-Cyrl-RS" dirty="0">
              <a:latin typeface="Segoe UI Light" panose="020B0502040204020203" pitchFamily="34" charset="0"/>
              <a:cs typeface="Segoe UI Light" panose="020B0502040204020203" pitchFamily="34" charset="0"/>
            </a:rPr>
            <a:t>Коригована књиговодствена вредност</a:t>
          </a:r>
          <a:endParaRPr lang="en-US" dirty="0">
            <a:latin typeface="Segoe UI Light" panose="020B0502040204020203" pitchFamily="34" charset="0"/>
            <a:cs typeface="Segoe UI Light" panose="020B0502040204020203" pitchFamily="34" charset="0"/>
          </a:endParaRPr>
        </a:p>
      </dgm:t>
    </dgm:pt>
    <dgm:pt modelId="{4102AD88-A72E-43A2-B585-A84E899D4EFD}" type="parTrans" cxnId="{74EC2826-D40E-406C-8C49-CDC540B8BB0A}">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1CE00EE0-68A8-44F3-B529-EA7187A25648}" type="sibTrans" cxnId="{74EC2826-D40E-406C-8C49-CDC540B8BB0A}">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FAB478D3-F3E0-4CBD-896D-324DEBB33EAE}">
      <dgm:prSet phldrT="[Text]"/>
      <dgm:spPr>
        <a:solidFill>
          <a:schemeClr val="bg2">
            <a:lumMod val="90000"/>
          </a:schemeClr>
        </a:solidFill>
      </dgm:spPr>
      <dgm:t>
        <a:bodyPr/>
        <a:lstStyle/>
        <a:p>
          <a:r>
            <a:rPr lang="sr-Cyrl-RS" dirty="0" err="1">
              <a:latin typeface="Segoe UI Light" panose="020B0502040204020203" pitchFamily="34" charset="0"/>
              <a:cs typeface="Segoe UI Light" panose="020B0502040204020203" pitchFamily="34" charset="0"/>
            </a:rPr>
            <a:t>Заменски</a:t>
          </a:r>
          <a:r>
            <a:rPr lang="sr-Cyrl-RS" dirty="0">
              <a:latin typeface="Segoe UI Light" panose="020B0502040204020203" pitchFamily="34" charset="0"/>
              <a:cs typeface="Segoe UI Light" panose="020B0502040204020203" pitchFamily="34" charset="0"/>
            </a:rPr>
            <a:t> трошкови</a:t>
          </a:r>
          <a:endParaRPr lang="en-US" dirty="0">
            <a:latin typeface="Segoe UI Light" panose="020B0502040204020203" pitchFamily="34" charset="0"/>
            <a:cs typeface="Segoe UI Light" panose="020B0502040204020203" pitchFamily="34" charset="0"/>
          </a:endParaRPr>
        </a:p>
      </dgm:t>
    </dgm:pt>
    <dgm:pt modelId="{A2D4CC42-F2A6-408E-A6C1-740195225F3E}" type="parTrans" cxnId="{AADF6CF0-CF47-480C-95A4-37297ECC6D8B}">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BB29F04F-AF47-4AB8-A741-600B46623E8B}" type="sibTrans" cxnId="{AADF6CF0-CF47-480C-95A4-37297ECC6D8B}">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0FB3AB03-0900-4910-93F6-0A631B450E06}" type="pres">
      <dgm:prSet presAssocID="{D2BCD180-6150-4E80-8A23-0F2C77993FC1}" presName="hierChild1" presStyleCnt="0">
        <dgm:presLayoutVars>
          <dgm:orgChart val="1"/>
          <dgm:chPref val="1"/>
          <dgm:dir/>
          <dgm:animOne val="branch"/>
          <dgm:animLvl val="lvl"/>
          <dgm:resizeHandles/>
        </dgm:presLayoutVars>
      </dgm:prSet>
      <dgm:spPr/>
    </dgm:pt>
    <dgm:pt modelId="{FB6BC3EB-3FD7-47B9-BC32-89F43F8CBDFC}" type="pres">
      <dgm:prSet presAssocID="{4533FE12-F26C-48C3-B1F6-C327EC3962F8}" presName="hierRoot1" presStyleCnt="0">
        <dgm:presLayoutVars>
          <dgm:hierBranch val="init"/>
        </dgm:presLayoutVars>
      </dgm:prSet>
      <dgm:spPr/>
    </dgm:pt>
    <dgm:pt modelId="{D647B488-0D9F-4A5D-A800-D22109481170}" type="pres">
      <dgm:prSet presAssocID="{4533FE12-F26C-48C3-B1F6-C327EC3962F8}" presName="rootComposite1" presStyleCnt="0"/>
      <dgm:spPr/>
    </dgm:pt>
    <dgm:pt modelId="{C8B627F7-BCAA-4A9F-B3FC-8A0DFD9A2FDC}" type="pres">
      <dgm:prSet presAssocID="{4533FE12-F26C-48C3-B1F6-C327EC3962F8}" presName="rootText1" presStyleLbl="node0" presStyleIdx="0" presStyleCnt="1">
        <dgm:presLayoutVars>
          <dgm:chPref val="3"/>
        </dgm:presLayoutVars>
      </dgm:prSet>
      <dgm:spPr/>
    </dgm:pt>
    <dgm:pt modelId="{B87AC222-710A-4767-9F1C-A9F14F4A6D4B}" type="pres">
      <dgm:prSet presAssocID="{4533FE12-F26C-48C3-B1F6-C327EC3962F8}" presName="rootConnector1" presStyleLbl="node1" presStyleIdx="0" presStyleCnt="0"/>
      <dgm:spPr/>
    </dgm:pt>
    <dgm:pt modelId="{58297707-1FFD-453A-9E6F-7B37DD713AE8}" type="pres">
      <dgm:prSet presAssocID="{4533FE12-F26C-48C3-B1F6-C327EC3962F8}" presName="hierChild2" presStyleCnt="0"/>
      <dgm:spPr/>
    </dgm:pt>
    <dgm:pt modelId="{1355F793-2E35-49FB-9AA3-109596717DE7}" type="pres">
      <dgm:prSet presAssocID="{4102AD88-A72E-43A2-B585-A84E899D4EFD}" presName="Name37" presStyleLbl="parChTrans1D2" presStyleIdx="0" presStyleCnt="2"/>
      <dgm:spPr/>
    </dgm:pt>
    <dgm:pt modelId="{BC06E43A-8528-4460-985D-0910607E9D0D}" type="pres">
      <dgm:prSet presAssocID="{404DE383-983D-4ABF-B73E-30D0996965C5}" presName="hierRoot2" presStyleCnt="0">
        <dgm:presLayoutVars>
          <dgm:hierBranch val="init"/>
        </dgm:presLayoutVars>
      </dgm:prSet>
      <dgm:spPr/>
    </dgm:pt>
    <dgm:pt modelId="{2501C202-1DC7-4FA4-904A-604B4875E539}" type="pres">
      <dgm:prSet presAssocID="{404DE383-983D-4ABF-B73E-30D0996965C5}" presName="rootComposite" presStyleCnt="0"/>
      <dgm:spPr/>
    </dgm:pt>
    <dgm:pt modelId="{43DFBC95-7579-4BEA-AD88-4460EAA095C2}" type="pres">
      <dgm:prSet presAssocID="{404DE383-983D-4ABF-B73E-30D0996965C5}" presName="rootText" presStyleLbl="node2" presStyleIdx="0" presStyleCnt="2">
        <dgm:presLayoutVars>
          <dgm:chPref val="3"/>
        </dgm:presLayoutVars>
      </dgm:prSet>
      <dgm:spPr/>
    </dgm:pt>
    <dgm:pt modelId="{E9331647-A01B-4079-860F-688DAB7734F9}" type="pres">
      <dgm:prSet presAssocID="{404DE383-983D-4ABF-B73E-30D0996965C5}" presName="rootConnector" presStyleLbl="node2" presStyleIdx="0" presStyleCnt="2"/>
      <dgm:spPr/>
    </dgm:pt>
    <dgm:pt modelId="{26F85522-D10C-40DF-86FC-3D0B94C9CC9E}" type="pres">
      <dgm:prSet presAssocID="{404DE383-983D-4ABF-B73E-30D0996965C5}" presName="hierChild4" presStyleCnt="0"/>
      <dgm:spPr/>
    </dgm:pt>
    <dgm:pt modelId="{5B0B2C08-C08E-4C6C-8DC2-AE6F010874EB}" type="pres">
      <dgm:prSet presAssocID="{404DE383-983D-4ABF-B73E-30D0996965C5}" presName="hierChild5" presStyleCnt="0"/>
      <dgm:spPr/>
    </dgm:pt>
    <dgm:pt modelId="{B35806A9-9D3D-42D9-A84D-7F36CF7039F7}" type="pres">
      <dgm:prSet presAssocID="{A2D4CC42-F2A6-408E-A6C1-740195225F3E}" presName="Name37" presStyleLbl="parChTrans1D2" presStyleIdx="1" presStyleCnt="2"/>
      <dgm:spPr/>
    </dgm:pt>
    <dgm:pt modelId="{40E01DFB-3D4B-4B6C-926B-4476D35B8A44}" type="pres">
      <dgm:prSet presAssocID="{FAB478D3-F3E0-4CBD-896D-324DEBB33EAE}" presName="hierRoot2" presStyleCnt="0">
        <dgm:presLayoutVars>
          <dgm:hierBranch val="init"/>
        </dgm:presLayoutVars>
      </dgm:prSet>
      <dgm:spPr/>
    </dgm:pt>
    <dgm:pt modelId="{43BBBD86-8042-4C64-94D2-D0B759C013D1}" type="pres">
      <dgm:prSet presAssocID="{FAB478D3-F3E0-4CBD-896D-324DEBB33EAE}" presName="rootComposite" presStyleCnt="0"/>
      <dgm:spPr/>
    </dgm:pt>
    <dgm:pt modelId="{987609CF-7844-45C1-B65A-BD3A9A9FA367}" type="pres">
      <dgm:prSet presAssocID="{FAB478D3-F3E0-4CBD-896D-324DEBB33EAE}" presName="rootText" presStyleLbl="node2" presStyleIdx="1" presStyleCnt="2">
        <dgm:presLayoutVars>
          <dgm:chPref val="3"/>
        </dgm:presLayoutVars>
      </dgm:prSet>
      <dgm:spPr/>
    </dgm:pt>
    <dgm:pt modelId="{9148E3A1-462C-4E28-869E-307A82D3C528}" type="pres">
      <dgm:prSet presAssocID="{FAB478D3-F3E0-4CBD-896D-324DEBB33EAE}" presName="rootConnector" presStyleLbl="node2" presStyleIdx="1" presStyleCnt="2"/>
      <dgm:spPr/>
    </dgm:pt>
    <dgm:pt modelId="{07B56853-EECC-466D-BCAB-143DA817B459}" type="pres">
      <dgm:prSet presAssocID="{FAB478D3-F3E0-4CBD-896D-324DEBB33EAE}" presName="hierChild4" presStyleCnt="0"/>
      <dgm:spPr/>
    </dgm:pt>
    <dgm:pt modelId="{31A45310-F412-4733-8272-5D19B0E86670}" type="pres">
      <dgm:prSet presAssocID="{FAB478D3-F3E0-4CBD-896D-324DEBB33EAE}" presName="hierChild5" presStyleCnt="0"/>
      <dgm:spPr/>
    </dgm:pt>
    <dgm:pt modelId="{D67C5818-9F0F-46E5-9901-427A60159008}" type="pres">
      <dgm:prSet presAssocID="{4533FE12-F26C-48C3-B1F6-C327EC3962F8}" presName="hierChild3" presStyleCnt="0"/>
      <dgm:spPr/>
    </dgm:pt>
  </dgm:ptLst>
  <dgm:cxnLst>
    <dgm:cxn modelId="{E20F200E-7FC5-44FF-87E5-0BFFAB88BF62}" srcId="{D2BCD180-6150-4E80-8A23-0F2C77993FC1}" destId="{4533FE12-F26C-48C3-B1F6-C327EC3962F8}" srcOrd="0" destOrd="0" parTransId="{C89BAFE7-D9D2-4A0F-8F53-0E0AB9485BCB}" sibTransId="{E3DF01C9-C758-4B1F-88B6-BC0113300DA2}"/>
    <dgm:cxn modelId="{74EC2826-D40E-406C-8C49-CDC540B8BB0A}" srcId="{4533FE12-F26C-48C3-B1F6-C327EC3962F8}" destId="{404DE383-983D-4ABF-B73E-30D0996965C5}" srcOrd="0" destOrd="0" parTransId="{4102AD88-A72E-43A2-B585-A84E899D4EFD}" sibTransId="{1CE00EE0-68A8-44F3-B529-EA7187A25648}"/>
    <dgm:cxn modelId="{B28FCC6E-71C6-4357-AE3F-DA61E2D097F4}" type="presOf" srcId="{FAB478D3-F3E0-4CBD-896D-324DEBB33EAE}" destId="{9148E3A1-462C-4E28-869E-307A82D3C528}" srcOrd="1" destOrd="0" presId="urn:microsoft.com/office/officeart/2005/8/layout/orgChart1"/>
    <dgm:cxn modelId="{68CBBF86-B64E-4257-9485-5D913DA5C63F}" type="presOf" srcId="{4533FE12-F26C-48C3-B1F6-C327EC3962F8}" destId="{C8B627F7-BCAA-4A9F-B3FC-8A0DFD9A2FDC}" srcOrd="0" destOrd="0" presId="urn:microsoft.com/office/officeart/2005/8/layout/orgChart1"/>
    <dgm:cxn modelId="{FF7184A1-AFE6-4CD3-BD0F-1BA2CFCCA99D}" type="presOf" srcId="{D2BCD180-6150-4E80-8A23-0F2C77993FC1}" destId="{0FB3AB03-0900-4910-93F6-0A631B450E06}" srcOrd="0" destOrd="0" presId="urn:microsoft.com/office/officeart/2005/8/layout/orgChart1"/>
    <dgm:cxn modelId="{845BD1C9-0691-43E3-AB35-96A21CE7D16F}" type="presOf" srcId="{404DE383-983D-4ABF-B73E-30D0996965C5}" destId="{43DFBC95-7579-4BEA-AD88-4460EAA095C2}" srcOrd="0" destOrd="0" presId="urn:microsoft.com/office/officeart/2005/8/layout/orgChart1"/>
    <dgm:cxn modelId="{DB8071CC-A85A-4BC2-8508-77F744C02F61}" type="presOf" srcId="{FAB478D3-F3E0-4CBD-896D-324DEBB33EAE}" destId="{987609CF-7844-45C1-B65A-BD3A9A9FA367}" srcOrd="0" destOrd="0" presId="urn:microsoft.com/office/officeart/2005/8/layout/orgChart1"/>
    <dgm:cxn modelId="{05D475E4-F8BE-4C20-B496-D05D61A1EEF7}" type="presOf" srcId="{404DE383-983D-4ABF-B73E-30D0996965C5}" destId="{E9331647-A01B-4079-860F-688DAB7734F9}" srcOrd="1" destOrd="0" presId="urn:microsoft.com/office/officeart/2005/8/layout/orgChart1"/>
    <dgm:cxn modelId="{1FF1E3E6-928D-4A19-8CCF-882BED47BEDF}" type="presOf" srcId="{4102AD88-A72E-43A2-B585-A84E899D4EFD}" destId="{1355F793-2E35-49FB-9AA3-109596717DE7}" srcOrd="0" destOrd="0" presId="urn:microsoft.com/office/officeart/2005/8/layout/orgChart1"/>
    <dgm:cxn modelId="{73B66FE8-BCE6-416F-BCE1-D29779911C96}" type="presOf" srcId="{4533FE12-F26C-48C3-B1F6-C327EC3962F8}" destId="{B87AC222-710A-4767-9F1C-A9F14F4A6D4B}" srcOrd="1" destOrd="0" presId="urn:microsoft.com/office/officeart/2005/8/layout/orgChart1"/>
    <dgm:cxn modelId="{AADF6CF0-CF47-480C-95A4-37297ECC6D8B}" srcId="{4533FE12-F26C-48C3-B1F6-C327EC3962F8}" destId="{FAB478D3-F3E0-4CBD-896D-324DEBB33EAE}" srcOrd="1" destOrd="0" parTransId="{A2D4CC42-F2A6-408E-A6C1-740195225F3E}" sibTransId="{BB29F04F-AF47-4AB8-A741-600B46623E8B}"/>
    <dgm:cxn modelId="{81EEF2F0-C70F-45AF-80EC-E5D554A0BD78}" type="presOf" srcId="{A2D4CC42-F2A6-408E-A6C1-740195225F3E}" destId="{B35806A9-9D3D-42D9-A84D-7F36CF7039F7}" srcOrd="0" destOrd="0" presId="urn:microsoft.com/office/officeart/2005/8/layout/orgChart1"/>
    <dgm:cxn modelId="{53885098-1701-470C-823D-4BCD8F66E7F9}" type="presParOf" srcId="{0FB3AB03-0900-4910-93F6-0A631B450E06}" destId="{FB6BC3EB-3FD7-47B9-BC32-89F43F8CBDFC}" srcOrd="0" destOrd="0" presId="urn:microsoft.com/office/officeart/2005/8/layout/orgChart1"/>
    <dgm:cxn modelId="{4294042B-7EBE-4F0D-A35C-159BD6B74FB1}" type="presParOf" srcId="{FB6BC3EB-3FD7-47B9-BC32-89F43F8CBDFC}" destId="{D647B488-0D9F-4A5D-A800-D22109481170}" srcOrd="0" destOrd="0" presId="urn:microsoft.com/office/officeart/2005/8/layout/orgChart1"/>
    <dgm:cxn modelId="{A50BE36F-8C83-4495-AAFB-234236A68C44}" type="presParOf" srcId="{D647B488-0D9F-4A5D-A800-D22109481170}" destId="{C8B627F7-BCAA-4A9F-B3FC-8A0DFD9A2FDC}" srcOrd="0" destOrd="0" presId="urn:microsoft.com/office/officeart/2005/8/layout/orgChart1"/>
    <dgm:cxn modelId="{B609E80D-D6EA-4E01-9500-ABAB73CD3B88}" type="presParOf" srcId="{D647B488-0D9F-4A5D-A800-D22109481170}" destId="{B87AC222-710A-4767-9F1C-A9F14F4A6D4B}" srcOrd="1" destOrd="0" presId="urn:microsoft.com/office/officeart/2005/8/layout/orgChart1"/>
    <dgm:cxn modelId="{A20A4887-52D9-4594-9B03-0FE3418660A6}" type="presParOf" srcId="{FB6BC3EB-3FD7-47B9-BC32-89F43F8CBDFC}" destId="{58297707-1FFD-453A-9E6F-7B37DD713AE8}" srcOrd="1" destOrd="0" presId="urn:microsoft.com/office/officeart/2005/8/layout/orgChart1"/>
    <dgm:cxn modelId="{707F55B7-FC64-47EA-ABA6-ABEAAF1E84AD}" type="presParOf" srcId="{58297707-1FFD-453A-9E6F-7B37DD713AE8}" destId="{1355F793-2E35-49FB-9AA3-109596717DE7}" srcOrd="0" destOrd="0" presId="urn:microsoft.com/office/officeart/2005/8/layout/orgChart1"/>
    <dgm:cxn modelId="{D4841ABB-4B22-40FA-A3A1-C5BB6991C61C}" type="presParOf" srcId="{58297707-1FFD-453A-9E6F-7B37DD713AE8}" destId="{BC06E43A-8528-4460-985D-0910607E9D0D}" srcOrd="1" destOrd="0" presId="urn:microsoft.com/office/officeart/2005/8/layout/orgChart1"/>
    <dgm:cxn modelId="{FE540EDF-334E-40C6-9D59-1074BDB487BE}" type="presParOf" srcId="{BC06E43A-8528-4460-985D-0910607E9D0D}" destId="{2501C202-1DC7-4FA4-904A-604B4875E539}" srcOrd="0" destOrd="0" presId="urn:microsoft.com/office/officeart/2005/8/layout/orgChart1"/>
    <dgm:cxn modelId="{14B2E051-12FE-4B6A-8267-A830C11F4205}" type="presParOf" srcId="{2501C202-1DC7-4FA4-904A-604B4875E539}" destId="{43DFBC95-7579-4BEA-AD88-4460EAA095C2}" srcOrd="0" destOrd="0" presId="urn:microsoft.com/office/officeart/2005/8/layout/orgChart1"/>
    <dgm:cxn modelId="{887E42DB-90EF-4501-8D04-FBF178034C6E}" type="presParOf" srcId="{2501C202-1DC7-4FA4-904A-604B4875E539}" destId="{E9331647-A01B-4079-860F-688DAB7734F9}" srcOrd="1" destOrd="0" presId="urn:microsoft.com/office/officeart/2005/8/layout/orgChart1"/>
    <dgm:cxn modelId="{86280374-5EB8-45FF-8784-FDBB986BF565}" type="presParOf" srcId="{BC06E43A-8528-4460-985D-0910607E9D0D}" destId="{26F85522-D10C-40DF-86FC-3D0B94C9CC9E}" srcOrd="1" destOrd="0" presId="urn:microsoft.com/office/officeart/2005/8/layout/orgChart1"/>
    <dgm:cxn modelId="{C0D0B822-0D8E-4A5D-BC7B-D8657C3B7842}" type="presParOf" srcId="{BC06E43A-8528-4460-985D-0910607E9D0D}" destId="{5B0B2C08-C08E-4C6C-8DC2-AE6F010874EB}" srcOrd="2" destOrd="0" presId="urn:microsoft.com/office/officeart/2005/8/layout/orgChart1"/>
    <dgm:cxn modelId="{B91801C7-1D11-41BA-AF29-8DAAEF2C72F3}" type="presParOf" srcId="{58297707-1FFD-453A-9E6F-7B37DD713AE8}" destId="{B35806A9-9D3D-42D9-A84D-7F36CF7039F7}" srcOrd="2" destOrd="0" presId="urn:microsoft.com/office/officeart/2005/8/layout/orgChart1"/>
    <dgm:cxn modelId="{722037E9-E740-4469-94CF-9A4DD98C724D}" type="presParOf" srcId="{58297707-1FFD-453A-9E6F-7B37DD713AE8}" destId="{40E01DFB-3D4B-4B6C-926B-4476D35B8A44}" srcOrd="3" destOrd="0" presId="urn:microsoft.com/office/officeart/2005/8/layout/orgChart1"/>
    <dgm:cxn modelId="{716B66A9-C6AF-40DD-889E-8CFEA4F50205}" type="presParOf" srcId="{40E01DFB-3D4B-4B6C-926B-4476D35B8A44}" destId="{43BBBD86-8042-4C64-94D2-D0B759C013D1}" srcOrd="0" destOrd="0" presId="urn:microsoft.com/office/officeart/2005/8/layout/orgChart1"/>
    <dgm:cxn modelId="{80811F71-BD04-494A-B74F-65CEB0CBD0DF}" type="presParOf" srcId="{43BBBD86-8042-4C64-94D2-D0B759C013D1}" destId="{987609CF-7844-45C1-B65A-BD3A9A9FA367}" srcOrd="0" destOrd="0" presId="urn:microsoft.com/office/officeart/2005/8/layout/orgChart1"/>
    <dgm:cxn modelId="{CDF62689-70B1-41C2-91A6-50E0EDD2E06B}" type="presParOf" srcId="{43BBBD86-8042-4C64-94D2-D0B759C013D1}" destId="{9148E3A1-462C-4E28-869E-307A82D3C528}" srcOrd="1" destOrd="0" presId="urn:microsoft.com/office/officeart/2005/8/layout/orgChart1"/>
    <dgm:cxn modelId="{D638619E-DA03-4C9D-81F8-5BD746EA8DE7}" type="presParOf" srcId="{40E01DFB-3D4B-4B6C-926B-4476D35B8A44}" destId="{07B56853-EECC-466D-BCAB-143DA817B459}" srcOrd="1" destOrd="0" presId="urn:microsoft.com/office/officeart/2005/8/layout/orgChart1"/>
    <dgm:cxn modelId="{8AEF0625-056B-40B0-BAFF-AE18D6770211}" type="presParOf" srcId="{40E01DFB-3D4B-4B6C-926B-4476D35B8A44}" destId="{31A45310-F412-4733-8272-5D19B0E86670}" srcOrd="2" destOrd="0" presId="urn:microsoft.com/office/officeart/2005/8/layout/orgChart1"/>
    <dgm:cxn modelId="{54780F8D-91AE-4503-A592-F8EF4B15F796}" type="presParOf" srcId="{FB6BC3EB-3FD7-47B9-BC32-89F43F8CBDFC}" destId="{D67C5818-9F0F-46E5-9901-427A6015900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CD180-6150-4E80-8A23-0F2C77993FC1}"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4533FE12-F26C-48C3-B1F6-C327EC3962F8}">
      <dgm:prSet phldrT="[Text]" custT="1"/>
      <dgm:spPr/>
      <dgm:t>
        <a:bodyPr/>
        <a:lstStyle/>
        <a:p>
          <a:r>
            <a:rPr lang="sr-Cyrl-RS" sz="1400" dirty="0" err="1">
              <a:latin typeface="Segoe UI Light" panose="020B0502040204020203" pitchFamily="34" charset="0"/>
              <a:cs typeface="Segoe UI Light" panose="020B0502040204020203" pitchFamily="34" charset="0"/>
            </a:rPr>
            <a:t>Приносни</a:t>
          </a:r>
          <a:r>
            <a:rPr lang="sr-Cyrl-RS" sz="1400" dirty="0">
              <a:latin typeface="Segoe UI Light" panose="020B0502040204020203" pitchFamily="34" charset="0"/>
              <a:cs typeface="Segoe UI Light" panose="020B0502040204020203" pitchFamily="34" charset="0"/>
            </a:rPr>
            <a:t> приступ</a:t>
          </a:r>
          <a:endParaRPr lang="en-US" sz="1800" dirty="0">
            <a:latin typeface="Segoe UI Light" panose="020B0502040204020203" pitchFamily="34" charset="0"/>
            <a:cs typeface="Segoe UI Light" panose="020B0502040204020203" pitchFamily="34" charset="0"/>
          </a:endParaRPr>
        </a:p>
      </dgm:t>
    </dgm:pt>
    <dgm:pt modelId="{C89BAFE7-D9D2-4A0F-8F53-0E0AB9485BCB}" type="parTrans" cxnId="{E20F200E-7FC5-44FF-87E5-0BFFAB88BF62}">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E3DF01C9-C758-4B1F-88B6-BC0113300DA2}" type="sibTrans" cxnId="{E20F200E-7FC5-44FF-87E5-0BFFAB88BF62}">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404DE383-983D-4ABF-B73E-30D0996965C5}">
      <dgm:prSet phldrT="[Text]"/>
      <dgm:spPr/>
      <dgm:t>
        <a:bodyPr/>
        <a:lstStyle/>
        <a:p>
          <a:r>
            <a:rPr lang="sr-Cyrl-RS" dirty="0">
              <a:latin typeface="Segoe UI Light" panose="020B0502040204020203" pitchFamily="34" charset="0"/>
              <a:cs typeface="Segoe UI Light" panose="020B0502040204020203" pitchFamily="34" charset="0"/>
            </a:rPr>
            <a:t>Метод капитализованог новчаног тока</a:t>
          </a:r>
          <a:endParaRPr lang="en-US" dirty="0">
            <a:latin typeface="Segoe UI Light" panose="020B0502040204020203" pitchFamily="34" charset="0"/>
            <a:cs typeface="Segoe UI Light" panose="020B0502040204020203" pitchFamily="34" charset="0"/>
          </a:endParaRPr>
        </a:p>
      </dgm:t>
    </dgm:pt>
    <dgm:pt modelId="{4102AD88-A72E-43A2-B585-A84E899D4EFD}" type="parTrans" cxnId="{74EC2826-D40E-406C-8C49-CDC540B8BB0A}">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1CE00EE0-68A8-44F3-B529-EA7187A25648}" type="sibTrans" cxnId="{74EC2826-D40E-406C-8C49-CDC540B8BB0A}">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FAB478D3-F3E0-4CBD-896D-324DEBB33EAE}">
      <dgm:prSet phldrT="[Text]"/>
      <dgm:spPr>
        <a:solidFill>
          <a:schemeClr val="bg2">
            <a:lumMod val="90000"/>
          </a:schemeClr>
        </a:solidFill>
      </dgm:spPr>
      <dgm:t>
        <a:bodyPr/>
        <a:lstStyle/>
        <a:p>
          <a:r>
            <a:rPr lang="sr-Cyrl-RS" dirty="0">
              <a:latin typeface="Segoe UI Light" panose="020B0502040204020203" pitchFamily="34" charset="0"/>
              <a:cs typeface="Segoe UI Light" panose="020B0502040204020203" pitchFamily="34" charset="0"/>
            </a:rPr>
            <a:t>Дисконтовани нето новчани ток (ДНТ)</a:t>
          </a:r>
          <a:endParaRPr lang="en-US" dirty="0">
            <a:latin typeface="Segoe UI Light" panose="020B0502040204020203" pitchFamily="34" charset="0"/>
            <a:cs typeface="Segoe UI Light" panose="020B0502040204020203" pitchFamily="34" charset="0"/>
          </a:endParaRPr>
        </a:p>
      </dgm:t>
    </dgm:pt>
    <dgm:pt modelId="{A2D4CC42-F2A6-408E-A6C1-740195225F3E}" type="parTrans" cxnId="{AADF6CF0-CF47-480C-95A4-37297ECC6D8B}">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BB29F04F-AF47-4AB8-A741-600B46623E8B}" type="sibTrans" cxnId="{AADF6CF0-CF47-480C-95A4-37297ECC6D8B}">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0FB3AB03-0900-4910-93F6-0A631B450E06}" type="pres">
      <dgm:prSet presAssocID="{D2BCD180-6150-4E80-8A23-0F2C77993FC1}" presName="hierChild1" presStyleCnt="0">
        <dgm:presLayoutVars>
          <dgm:orgChart val="1"/>
          <dgm:chPref val="1"/>
          <dgm:dir/>
          <dgm:animOne val="branch"/>
          <dgm:animLvl val="lvl"/>
          <dgm:resizeHandles/>
        </dgm:presLayoutVars>
      </dgm:prSet>
      <dgm:spPr/>
    </dgm:pt>
    <dgm:pt modelId="{FB6BC3EB-3FD7-47B9-BC32-89F43F8CBDFC}" type="pres">
      <dgm:prSet presAssocID="{4533FE12-F26C-48C3-B1F6-C327EC3962F8}" presName="hierRoot1" presStyleCnt="0">
        <dgm:presLayoutVars>
          <dgm:hierBranch val="init"/>
        </dgm:presLayoutVars>
      </dgm:prSet>
      <dgm:spPr/>
    </dgm:pt>
    <dgm:pt modelId="{D647B488-0D9F-4A5D-A800-D22109481170}" type="pres">
      <dgm:prSet presAssocID="{4533FE12-F26C-48C3-B1F6-C327EC3962F8}" presName="rootComposite1" presStyleCnt="0"/>
      <dgm:spPr/>
    </dgm:pt>
    <dgm:pt modelId="{C8B627F7-BCAA-4A9F-B3FC-8A0DFD9A2FDC}" type="pres">
      <dgm:prSet presAssocID="{4533FE12-F26C-48C3-B1F6-C327EC3962F8}" presName="rootText1" presStyleLbl="node0" presStyleIdx="0" presStyleCnt="1">
        <dgm:presLayoutVars>
          <dgm:chPref val="3"/>
        </dgm:presLayoutVars>
      </dgm:prSet>
      <dgm:spPr/>
    </dgm:pt>
    <dgm:pt modelId="{B87AC222-710A-4767-9F1C-A9F14F4A6D4B}" type="pres">
      <dgm:prSet presAssocID="{4533FE12-F26C-48C3-B1F6-C327EC3962F8}" presName="rootConnector1" presStyleLbl="node1" presStyleIdx="0" presStyleCnt="0"/>
      <dgm:spPr/>
    </dgm:pt>
    <dgm:pt modelId="{58297707-1FFD-453A-9E6F-7B37DD713AE8}" type="pres">
      <dgm:prSet presAssocID="{4533FE12-F26C-48C3-B1F6-C327EC3962F8}" presName="hierChild2" presStyleCnt="0"/>
      <dgm:spPr/>
    </dgm:pt>
    <dgm:pt modelId="{1355F793-2E35-49FB-9AA3-109596717DE7}" type="pres">
      <dgm:prSet presAssocID="{4102AD88-A72E-43A2-B585-A84E899D4EFD}" presName="Name37" presStyleLbl="parChTrans1D2" presStyleIdx="0" presStyleCnt="2"/>
      <dgm:spPr/>
    </dgm:pt>
    <dgm:pt modelId="{BC06E43A-8528-4460-985D-0910607E9D0D}" type="pres">
      <dgm:prSet presAssocID="{404DE383-983D-4ABF-B73E-30D0996965C5}" presName="hierRoot2" presStyleCnt="0">
        <dgm:presLayoutVars>
          <dgm:hierBranch val="init"/>
        </dgm:presLayoutVars>
      </dgm:prSet>
      <dgm:spPr/>
    </dgm:pt>
    <dgm:pt modelId="{2501C202-1DC7-4FA4-904A-604B4875E539}" type="pres">
      <dgm:prSet presAssocID="{404DE383-983D-4ABF-B73E-30D0996965C5}" presName="rootComposite" presStyleCnt="0"/>
      <dgm:spPr/>
    </dgm:pt>
    <dgm:pt modelId="{43DFBC95-7579-4BEA-AD88-4460EAA095C2}" type="pres">
      <dgm:prSet presAssocID="{404DE383-983D-4ABF-B73E-30D0996965C5}" presName="rootText" presStyleLbl="node2" presStyleIdx="0" presStyleCnt="2">
        <dgm:presLayoutVars>
          <dgm:chPref val="3"/>
        </dgm:presLayoutVars>
      </dgm:prSet>
      <dgm:spPr/>
    </dgm:pt>
    <dgm:pt modelId="{E9331647-A01B-4079-860F-688DAB7734F9}" type="pres">
      <dgm:prSet presAssocID="{404DE383-983D-4ABF-B73E-30D0996965C5}" presName="rootConnector" presStyleLbl="node2" presStyleIdx="0" presStyleCnt="2"/>
      <dgm:spPr/>
    </dgm:pt>
    <dgm:pt modelId="{26F85522-D10C-40DF-86FC-3D0B94C9CC9E}" type="pres">
      <dgm:prSet presAssocID="{404DE383-983D-4ABF-B73E-30D0996965C5}" presName="hierChild4" presStyleCnt="0"/>
      <dgm:spPr/>
    </dgm:pt>
    <dgm:pt modelId="{5B0B2C08-C08E-4C6C-8DC2-AE6F010874EB}" type="pres">
      <dgm:prSet presAssocID="{404DE383-983D-4ABF-B73E-30D0996965C5}" presName="hierChild5" presStyleCnt="0"/>
      <dgm:spPr/>
    </dgm:pt>
    <dgm:pt modelId="{B35806A9-9D3D-42D9-A84D-7F36CF7039F7}" type="pres">
      <dgm:prSet presAssocID="{A2D4CC42-F2A6-408E-A6C1-740195225F3E}" presName="Name37" presStyleLbl="parChTrans1D2" presStyleIdx="1" presStyleCnt="2"/>
      <dgm:spPr/>
    </dgm:pt>
    <dgm:pt modelId="{40E01DFB-3D4B-4B6C-926B-4476D35B8A44}" type="pres">
      <dgm:prSet presAssocID="{FAB478D3-F3E0-4CBD-896D-324DEBB33EAE}" presName="hierRoot2" presStyleCnt="0">
        <dgm:presLayoutVars>
          <dgm:hierBranch val="init"/>
        </dgm:presLayoutVars>
      </dgm:prSet>
      <dgm:spPr/>
    </dgm:pt>
    <dgm:pt modelId="{43BBBD86-8042-4C64-94D2-D0B759C013D1}" type="pres">
      <dgm:prSet presAssocID="{FAB478D3-F3E0-4CBD-896D-324DEBB33EAE}" presName="rootComposite" presStyleCnt="0"/>
      <dgm:spPr/>
    </dgm:pt>
    <dgm:pt modelId="{987609CF-7844-45C1-B65A-BD3A9A9FA367}" type="pres">
      <dgm:prSet presAssocID="{FAB478D3-F3E0-4CBD-896D-324DEBB33EAE}" presName="rootText" presStyleLbl="node2" presStyleIdx="1" presStyleCnt="2">
        <dgm:presLayoutVars>
          <dgm:chPref val="3"/>
        </dgm:presLayoutVars>
      </dgm:prSet>
      <dgm:spPr/>
    </dgm:pt>
    <dgm:pt modelId="{9148E3A1-462C-4E28-869E-307A82D3C528}" type="pres">
      <dgm:prSet presAssocID="{FAB478D3-F3E0-4CBD-896D-324DEBB33EAE}" presName="rootConnector" presStyleLbl="node2" presStyleIdx="1" presStyleCnt="2"/>
      <dgm:spPr/>
    </dgm:pt>
    <dgm:pt modelId="{07B56853-EECC-466D-BCAB-143DA817B459}" type="pres">
      <dgm:prSet presAssocID="{FAB478D3-F3E0-4CBD-896D-324DEBB33EAE}" presName="hierChild4" presStyleCnt="0"/>
      <dgm:spPr/>
    </dgm:pt>
    <dgm:pt modelId="{31A45310-F412-4733-8272-5D19B0E86670}" type="pres">
      <dgm:prSet presAssocID="{FAB478D3-F3E0-4CBD-896D-324DEBB33EAE}" presName="hierChild5" presStyleCnt="0"/>
      <dgm:spPr/>
    </dgm:pt>
    <dgm:pt modelId="{D67C5818-9F0F-46E5-9901-427A60159008}" type="pres">
      <dgm:prSet presAssocID="{4533FE12-F26C-48C3-B1F6-C327EC3962F8}" presName="hierChild3" presStyleCnt="0"/>
      <dgm:spPr/>
    </dgm:pt>
  </dgm:ptLst>
  <dgm:cxnLst>
    <dgm:cxn modelId="{E20F200E-7FC5-44FF-87E5-0BFFAB88BF62}" srcId="{D2BCD180-6150-4E80-8A23-0F2C77993FC1}" destId="{4533FE12-F26C-48C3-B1F6-C327EC3962F8}" srcOrd="0" destOrd="0" parTransId="{C89BAFE7-D9D2-4A0F-8F53-0E0AB9485BCB}" sibTransId="{E3DF01C9-C758-4B1F-88B6-BC0113300DA2}"/>
    <dgm:cxn modelId="{74EC2826-D40E-406C-8C49-CDC540B8BB0A}" srcId="{4533FE12-F26C-48C3-B1F6-C327EC3962F8}" destId="{404DE383-983D-4ABF-B73E-30D0996965C5}" srcOrd="0" destOrd="0" parTransId="{4102AD88-A72E-43A2-B585-A84E899D4EFD}" sibTransId="{1CE00EE0-68A8-44F3-B529-EA7187A25648}"/>
    <dgm:cxn modelId="{B28FCC6E-71C6-4357-AE3F-DA61E2D097F4}" type="presOf" srcId="{FAB478D3-F3E0-4CBD-896D-324DEBB33EAE}" destId="{9148E3A1-462C-4E28-869E-307A82D3C528}" srcOrd="1" destOrd="0" presId="urn:microsoft.com/office/officeart/2005/8/layout/orgChart1"/>
    <dgm:cxn modelId="{68CBBF86-B64E-4257-9485-5D913DA5C63F}" type="presOf" srcId="{4533FE12-F26C-48C3-B1F6-C327EC3962F8}" destId="{C8B627F7-BCAA-4A9F-B3FC-8A0DFD9A2FDC}" srcOrd="0" destOrd="0" presId="urn:microsoft.com/office/officeart/2005/8/layout/orgChart1"/>
    <dgm:cxn modelId="{FF7184A1-AFE6-4CD3-BD0F-1BA2CFCCA99D}" type="presOf" srcId="{D2BCD180-6150-4E80-8A23-0F2C77993FC1}" destId="{0FB3AB03-0900-4910-93F6-0A631B450E06}" srcOrd="0" destOrd="0" presId="urn:microsoft.com/office/officeart/2005/8/layout/orgChart1"/>
    <dgm:cxn modelId="{845BD1C9-0691-43E3-AB35-96A21CE7D16F}" type="presOf" srcId="{404DE383-983D-4ABF-B73E-30D0996965C5}" destId="{43DFBC95-7579-4BEA-AD88-4460EAA095C2}" srcOrd="0" destOrd="0" presId="urn:microsoft.com/office/officeart/2005/8/layout/orgChart1"/>
    <dgm:cxn modelId="{DB8071CC-A85A-4BC2-8508-77F744C02F61}" type="presOf" srcId="{FAB478D3-F3E0-4CBD-896D-324DEBB33EAE}" destId="{987609CF-7844-45C1-B65A-BD3A9A9FA367}" srcOrd="0" destOrd="0" presId="urn:microsoft.com/office/officeart/2005/8/layout/orgChart1"/>
    <dgm:cxn modelId="{05D475E4-F8BE-4C20-B496-D05D61A1EEF7}" type="presOf" srcId="{404DE383-983D-4ABF-B73E-30D0996965C5}" destId="{E9331647-A01B-4079-860F-688DAB7734F9}" srcOrd="1" destOrd="0" presId="urn:microsoft.com/office/officeart/2005/8/layout/orgChart1"/>
    <dgm:cxn modelId="{1FF1E3E6-928D-4A19-8CCF-882BED47BEDF}" type="presOf" srcId="{4102AD88-A72E-43A2-B585-A84E899D4EFD}" destId="{1355F793-2E35-49FB-9AA3-109596717DE7}" srcOrd="0" destOrd="0" presId="urn:microsoft.com/office/officeart/2005/8/layout/orgChart1"/>
    <dgm:cxn modelId="{73B66FE8-BCE6-416F-BCE1-D29779911C96}" type="presOf" srcId="{4533FE12-F26C-48C3-B1F6-C327EC3962F8}" destId="{B87AC222-710A-4767-9F1C-A9F14F4A6D4B}" srcOrd="1" destOrd="0" presId="urn:microsoft.com/office/officeart/2005/8/layout/orgChart1"/>
    <dgm:cxn modelId="{AADF6CF0-CF47-480C-95A4-37297ECC6D8B}" srcId="{4533FE12-F26C-48C3-B1F6-C327EC3962F8}" destId="{FAB478D3-F3E0-4CBD-896D-324DEBB33EAE}" srcOrd="1" destOrd="0" parTransId="{A2D4CC42-F2A6-408E-A6C1-740195225F3E}" sibTransId="{BB29F04F-AF47-4AB8-A741-600B46623E8B}"/>
    <dgm:cxn modelId="{81EEF2F0-C70F-45AF-80EC-E5D554A0BD78}" type="presOf" srcId="{A2D4CC42-F2A6-408E-A6C1-740195225F3E}" destId="{B35806A9-9D3D-42D9-A84D-7F36CF7039F7}" srcOrd="0" destOrd="0" presId="urn:microsoft.com/office/officeart/2005/8/layout/orgChart1"/>
    <dgm:cxn modelId="{53885098-1701-470C-823D-4BCD8F66E7F9}" type="presParOf" srcId="{0FB3AB03-0900-4910-93F6-0A631B450E06}" destId="{FB6BC3EB-3FD7-47B9-BC32-89F43F8CBDFC}" srcOrd="0" destOrd="0" presId="urn:microsoft.com/office/officeart/2005/8/layout/orgChart1"/>
    <dgm:cxn modelId="{4294042B-7EBE-4F0D-A35C-159BD6B74FB1}" type="presParOf" srcId="{FB6BC3EB-3FD7-47B9-BC32-89F43F8CBDFC}" destId="{D647B488-0D9F-4A5D-A800-D22109481170}" srcOrd="0" destOrd="0" presId="urn:microsoft.com/office/officeart/2005/8/layout/orgChart1"/>
    <dgm:cxn modelId="{A50BE36F-8C83-4495-AAFB-234236A68C44}" type="presParOf" srcId="{D647B488-0D9F-4A5D-A800-D22109481170}" destId="{C8B627F7-BCAA-4A9F-B3FC-8A0DFD9A2FDC}" srcOrd="0" destOrd="0" presId="urn:microsoft.com/office/officeart/2005/8/layout/orgChart1"/>
    <dgm:cxn modelId="{B609E80D-D6EA-4E01-9500-ABAB73CD3B88}" type="presParOf" srcId="{D647B488-0D9F-4A5D-A800-D22109481170}" destId="{B87AC222-710A-4767-9F1C-A9F14F4A6D4B}" srcOrd="1" destOrd="0" presId="urn:microsoft.com/office/officeart/2005/8/layout/orgChart1"/>
    <dgm:cxn modelId="{A20A4887-52D9-4594-9B03-0FE3418660A6}" type="presParOf" srcId="{FB6BC3EB-3FD7-47B9-BC32-89F43F8CBDFC}" destId="{58297707-1FFD-453A-9E6F-7B37DD713AE8}" srcOrd="1" destOrd="0" presId="urn:microsoft.com/office/officeart/2005/8/layout/orgChart1"/>
    <dgm:cxn modelId="{707F55B7-FC64-47EA-ABA6-ABEAAF1E84AD}" type="presParOf" srcId="{58297707-1FFD-453A-9E6F-7B37DD713AE8}" destId="{1355F793-2E35-49FB-9AA3-109596717DE7}" srcOrd="0" destOrd="0" presId="urn:microsoft.com/office/officeart/2005/8/layout/orgChart1"/>
    <dgm:cxn modelId="{D4841ABB-4B22-40FA-A3A1-C5BB6991C61C}" type="presParOf" srcId="{58297707-1FFD-453A-9E6F-7B37DD713AE8}" destId="{BC06E43A-8528-4460-985D-0910607E9D0D}" srcOrd="1" destOrd="0" presId="urn:microsoft.com/office/officeart/2005/8/layout/orgChart1"/>
    <dgm:cxn modelId="{FE540EDF-334E-40C6-9D59-1074BDB487BE}" type="presParOf" srcId="{BC06E43A-8528-4460-985D-0910607E9D0D}" destId="{2501C202-1DC7-4FA4-904A-604B4875E539}" srcOrd="0" destOrd="0" presId="urn:microsoft.com/office/officeart/2005/8/layout/orgChart1"/>
    <dgm:cxn modelId="{14B2E051-12FE-4B6A-8267-A830C11F4205}" type="presParOf" srcId="{2501C202-1DC7-4FA4-904A-604B4875E539}" destId="{43DFBC95-7579-4BEA-AD88-4460EAA095C2}" srcOrd="0" destOrd="0" presId="urn:microsoft.com/office/officeart/2005/8/layout/orgChart1"/>
    <dgm:cxn modelId="{887E42DB-90EF-4501-8D04-FBF178034C6E}" type="presParOf" srcId="{2501C202-1DC7-4FA4-904A-604B4875E539}" destId="{E9331647-A01B-4079-860F-688DAB7734F9}" srcOrd="1" destOrd="0" presId="urn:microsoft.com/office/officeart/2005/8/layout/orgChart1"/>
    <dgm:cxn modelId="{86280374-5EB8-45FF-8784-FDBB986BF565}" type="presParOf" srcId="{BC06E43A-8528-4460-985D-0910607E9D0D}" destId="{26F85522-D10C-40DF-86FC-3D0B94C9CC9E}" srcOrd="1" destOrd="0" presId="urn:microsoft.com/office/officeart/2005/8/layout/orgChart1"/>
    <dgm:cxn modelId="{C0D0B822-0D8E-4A5D-BC7B-D8657C3B7842}" type="presParOf" srcId="{BC06E43A-8528-4460-985D-0910607E9D0D}" destId="{5B0B2C08-C08E-4C6C-8DC2-AE6F010874EB}" srcOrd="2" destOrd="0" presId="urn:microsoft.com/office/officeart/2005/8/layout/orgChart1"/>
    <dgm:cxn modelId="{B91801C7-1D11-41BA-AF29-8DAAEF2C72F3}" type="presParOf" srcId="{58297707-1FFD-453A-9E6F-7B37DD713AE8}" destId="{B35806A9-9D3D-42D9-A84D-7F36CF7039F7}" srcOrd="2" destOrd="0" presId="urn:microsoft.com/office/officeart/2005/8/layout/orgChart1"/>
    <dgm:cxn modelId="{722037E9-E740-4469-94CF-9A4DD98C724D}" type="presParOf" srcId="{58297707-1FFD-453A-9E6F-7B37DD713AE8}" destId="{40E01DFB-3D4B-4B6C-926B-4476D35B8A44}" srcOrd="3" destOrd="0" presId="urn:microsoft.com/office/officeart/2005/8/layout/orgChart1"/>
    <dgm:cxn modelId="{716B66A9-C6AF-40DD-889E-8CFEA4F50205}" type="presParOf" srcId="{40E01DFB-3D4B-4B6C-926B-4476D35B8A44}" destId="{43BBBD86-8042-4C64-94D2-D0B759C013D1}" srcOrd="0" destOrd="0" presId="urn:microsoft.com/office/officeart/2005/8/layout/orgChart1"/>
    <dgm:cxn modelId="{80811F71-BD04-494A-B74F-65CEB0CBD0DF}" type="presParOf" srcId="{43BBBD86-8042-4C64-94D2-D0B759C013D1}" destId="{987609CF-7844-45C1-B65A-BD3A9A9FA367}" srcOrd="0" destOrd="0" presId="urn:microsoft.com/office/officeart/2005/8/layout/orgChart1"/>
    <dgm:cxn modelId="{CDF62689-70B1-41C2-91A6-50E0EDD2E06B}" type="presParOf" srcId="{43BBBD86-8042-4C64-94D2-D0B759C013D1}" destId="{9148E3A1-462C-4E28-869E-307A82D3C528}" srcOrd="1" destOrd="0" presId="urn:microsoft.com/office/officeart/2005/8/layout/orgChart1"/>
    <dgm:cxn modelId="{D638619E-DA03-4C9D-81F8-5BD746EA8DE7}" type="presParOf" srcId="{40E01DFB-3D4B-4B6C-926B-4476D35B8A44}" destId="{07B56853-EECC-466D-BCAB-143DA817B459}" srcOrd="1" destOrd="0" presId="urn:microsoft.com/office/officeart/2005/8/layout/orgChart1"/>
    <dgm:cxn modelId="{8AEF0625-056B-40B0-BAFF-AE18D6770211}" type="presParOf" srcId="{40E01DFB-3D4B-4B6C-926B-4476D35B8A44}" destId="{31A45310-F412-4733-8272-5D19B0E86670}" srcOrd="2" destOrd="0" presId="urn:microsoft.com/office/officeart/2005/8/layout/orgChart1"/>
    <dgm:cxn modelId="{54780F8D-91AE-4503-A592-F8EF4B15F796}" type="presParOf" srcId="{FB6BC3EB-3FD7-47B9-BC32-89F43F8CBDFC}" destId="{D67C5818-9F0F-46E5-9901-427A6015900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CD180-6150-4E80-8A23-0F2C77993FC1}"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4533FE12-F26C-48C3-B1F6-C327EC3962F8}">
      <dgm:prSet phldrT="[Text]" custT="1"/>
      <dgm:spPr/>
      <dgm:t>
        <a:bodyPr/>
        <a:lstStyle/>
        <a:p>
          <a:r>
            <a:rPr lang="sr-Cyrl-RS" sz="1400" dirty="0">
              <a:latin typeface="Segoe UI Light" panose="020B0502040204020203" pitchFamily="34" charset="0"/>
              <a:cs typeface="Segoe UI Light" panose="020B0502040204020203" pitchFamily="34" charset="0"/>
            </a:rPr>
            <a:t>Тржишни приступ</a:t>
          </a:r>
          <a:endParaRPr lang="en-US" sz="1800" dirty="0">
            <a:latin typeface="Segoe UI Light" panose="020B0502040204020203" pitchFamily="34" charset="0"/>
            <a:cs typeface="Segoe UI Light" panose="020B0502040204020203" pitchFamily="34" charset="0"/>
          </a:endParaRPr>
        </a:p>
      </dgm:t>
    </dgm:pt>
    <dgm:pt modelId="{C89BAFE7-D9D2-4A0F-8F53-0E0AB9485BCB}" type="parTrans" cxnId="{E20F200E-7FC5-44FF-87E5-0BFFAB88BF62}">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E3DF01C9-C758-4B1F-88B6-BC0113300DA2}" type="sibTrans" cxnId="{E20F200E-7FC5-44FF-87E5-0BFFAB88BF62}">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404DE383-983D-4ABF-B73E-30D0996965C5}">
      <dgm:prSet phldrT="[Text]"/>
      <dgm:spPr>
        <a:solidFill>
          <a:schemeClr val="bg2">
            <a:lumMod val="90000"/>
          </a:schemeClr>
        </a:solidFill>
      </dgm:spPr>
      <dgm:t>
        <a:bodyPr/>
        <a:lstStyle/>
        <a:p>
          <a:r>
            <a:rPr lang="sr-Cyrl-RS" dirty="0">
              <a:latin typeface="Segoe UI Light" panose="020B0502040204020203" pitchFamily="34" charset="0"/>
              <a:cs typeface="Segoe UI Light" panose="020B0502040204020203" pitchFamily="34" charset="0"/>
            </a:rPr>
            <a:t>Метод упоредивих компанија</a:t>
          </a:r>
          <a:endParaRPr lang="en-US" dirty="0">
            <a:latin typeface="Segoe UI Light" panose="020B0502040204020203" pitchFamily="34" charset="0"/>
            <a:cs typeface="Segoe UI Light" panose="020B0502040204020203" pitchFamily="34" charset="0"/>
          </a:endParaRPr>
        </a:p>
      </dgm:t>
    </dgm:pt>
    <dgm:pt modelId="{4102AD88-A72E-43A2-B585-A84E899D4EFD}" type="parTrans" cxnId="{74EC2826-D40E-406C-8C49-CDC540B8BB0A}">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1CE00EE0-68A8-44F3-B529-EA7187A25648}" type="sibTrans" cxnId="{74EC2826-D40E-406C-8C49-CDC540B8BB0A}">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FAB478D3-F3E0-4CBD-896D-324DEBB33EAE}">
      <dgm:prSet phldrT="[Text]"/>
      <dgm:spPr>
        <a:solidFill>
          <a:schemeClr val="bg2">
            <a:lumMod val="90000"/>
          </a:schemeClr>
        </a:solidFill>
      </dgm:spPr>
      <dgm:t>
        <a:bodyPr/>
        <a:lstStyle/>
        <a:p>
          <a:r>
            <a:rPr lang="sr-Cyrl-RS" dirty="0">
              <a:latin typeface="Segoe UI Light" panose="020B0502040204020203" pitchFamily="34" charset="0"/>
              <a:cs typeface="Segoe UI Light" panose="020B0502040204020203" pitchFamily="34" charset="0"/>
            </a:rPr>
            <a:t>Метод упоредивих трансакција</a:t>
          </a:r>
          <a:endParaRPr lang="en-US" dirty="0">
            <a:latin typeface="Segoe UI Light" panose="020B0502040204020203" pitchFamily="34" charset="0"/>
            <a:cs typeface="Segoe UI Light" panose="020B0502040204020203" pitchFamily="34" charset="0"/>
          </a:endParaRPr>
        </a:p>
      </dgm:t>
    </dgm:pt>
    <dgm:pt modelId="{A2D4CC42-F2A6-408E-A6C1-740195225F3E}" type="parTrans" cxnId="{AADF6CF0-CF47-480C-95A4-37297ECC6D8B}">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BB29F04F-AF47-4AB8-A741-600B46623E8B}" type="sibTrans" cxnId="{AADF6CF0-CF47-480C-95A4-37297ECC6D8B}">
      <dgm:prSet/>
      <dgm:spPr/>
      <dgm:t>
        <a:bodyPr/>
        <a:lstStyle/>
        <a:p>
          <a:endParaRPr lang="en-US">
            <a:solidFill>
              <a:schemeClr val="tx1"/>
            </a:solidFill>
            <a:latin typeface="Segoe UI Light" panose="020B0502040204020203" pitchFamily="34" charset="0"/>
            <a:cs typeface="Segoe UI Light" panose="020B0502040204020203" pitchFamily="34" charset="0"/>
          </a:endParaRPr>
        </a:p>
      </dgm:t>
    </dgm:pt>
    <dgm:pt modelId="{0FB3AB03-0900-4910-93F6-0A631B450E06}" type="pres">
      <dgm:prSet presAssocID="{D2BCD180-6150-4E80-8A23-0F2C77993FC1}" presName="hierChild1" presStyleCnt="0">
        <dgm:presLayoutVars>
          <dgm:orgChart val="1"/>
          <dgm:chPref val="1"/>
          <dgm:dir/>
          <dgm:animOne val="branch"/>
          <dgm:animLvl val="lvl"/>
          <dgm:resizeHandles/>
        </dgm:presLayoutVars>
      </dgm:prSet>
      <dgm:spPr/>
    </dgm:pt>
    <dgm:pt modelId="{FB6BC3EB-3FD7-47B9-BC32-89F43F8CBDFC}" type="pres">
      <dgm:prSet presAssocID="{4533FE12-F26C-48C3-B1F6-C327EC3962F8}" presName="hierRoot1" presStyleCnt="0">
        <dgm:presLayoutVars>
          <dgm:hierBranch val="init"/>
        </dgm:presLayoutVars>
      </dgm:prSet>
      <dgm:spPr/>
    </dgm:pt>
    <dgm:pt modelId="{D647B488-0D9F-4A5D-A800-D22109481170}" type="pres">
      <dgm:prSet presAssocID="{4533FE12-F26C-48C3-B1F6-C327EC3962F8}" presName="rootComposite1" presStyleCnt="0"/>
      <dgm:spPr/>
    </dgm:pt>
    <dgm:pt modelId="{C8B627F7-BCAA-4A9F-B3FC-8A0DFD9A2FDC}" type="pres">
      <dgm:prSet presAssocID="{4533FE12-F26C-48C3-B1F6-C327EC3962F8}" presName="rootText1" presStyleLbl="node0" presStyleIdx="0" presStyleCnt="1">
        <dgm:presLayoutVars>
          <dgm:chPref val="3"/>
        </dgm:presLayoutVars>
      </dgm:prSet>
      <dgm:spPr/>
    </dgm:pt>
    <dgm:pt modelId="{B87AC222-710A-4767-9F1C-A9F14F4A6D4B}" type="pres">
      <dgm:prSet presAssocID="{4533FE12-F26C-48C3-B1F6-C327EC3962F8}" presName="rootConnector1" presStyleLbl="node1" presStyleIdx="0" presStyleCnt="0"/>
      <dgm:spPr/>
    </dgm:pt>
    <dgm:pt modelId="{58297707-1FFD-453A-9E6F-7B37DD713AE8}" type="pres">
      <dgm:prSet presAssocID="{4533FE12-F26C-48C3-B1F6-C327EC3962F8}" presName="hierChild2" presStyleCnt="0"/>
      <dgm:spPr/>
    </dgm:pt>
    <dgm:pt modelId="{1355F793-2E35-49FB-9AA3-109596717DE7}" type="pres">
      <dgm:prSet presAssocID="{4102AD88-A72E-43A2-B585-A84E899D4EFD}" presName="Name37" presStyleLbl="parChTrans1D2" presStyleIdx="0" presStyleCnt="2"/>
      <dgm:spPr/>
    </dgm:pt>
    <dgm:pt modelId="{BC06E43A-8528-4460-985D-0910607E9D0D}" type="pres">
      <dgm:prSet presAssocID="{404DE383-983D-4ABF-B73E-30D0996965C5}" presName="hierRoot2" presStyleCnt="0">
        <dgm:presLayoutVars>
          <dgm:hierBranch val="init"/>
        </dgm:presLayoutVars>
      </dgm:prSet>
      <dgm:spPr/>
    </dgm:pt>
    <dgm:pt modelId="{2501C202-1DC7-4FA4-904A-604B4875E539}" type="pres">
      <dgm:prSet presAssocID="{404DE383-983D-4ABF-B73E-30D0996965C5}" presName="rootComposite" presStyleCnt="0"/>
      <dgm:spPr/>
    </dgm:pt>
    <dgm:pt modelId="{43DFBC95-7579-4BEA-AD88-4460EAA095C2}" type="pres">
      <dgm:prSet presAssocID="{404DE383-983D-4ABF-B73E-30D0996965C5}" presName="rootText" presStyleLbl="node2" presStyleIdx="0" presStyleCnt="2">
        <dgm:presLayoutVars>
          <dgm:chPref val="3"/>
        </dgm:presLayoutVars>
      </dgm:prSet>
      <dgm:spPr/>
    </dgm:pt>
    <dgm:pt modelId="{E9331647-A01B-4079-860F-688DAB7734F9}" type="pres">
      <dgm:prSet presAssocID="{404DE383-983D-4ABF-B73E-30D0996965C5}" presName="rootConnector" presStyleLbl="node2" presStyleIdx="0" presStyleCnt="2"/>
      <dgm:spPr/>
    </dgm:pt>
    <dgm:pt modelId="{26F85522-D10C-40DF-86FC-3D0B94C9CC9E}" type="pres">
      <dgm:prSet presAssocID="{404DE383-983D-4ABF-B73E-30D0996965C5}" presName="hierChild4" presStyleCnt="0"/>
      <dgm:spPr/>
    </dgm:pt>
    <dgm:pt modelId="{5B0B2C08-C08E-4C6C-8DC2-AE6F010874EB}" type="pres">
      <dgm:prSet presAssocID="{404DE383-983D-4ABF-B73E-30D0996965C5}" presName="hierChild5" presStyleCnt="0"/>
      <dgm:spPr/>
    </dgm:pt>
    <dgm:pt modelId="{B35806A9-9D3D-42D9-A84D-7F36CF7039F7}" type="pres">
      <dgm:prSet presAssocID="{A2D4CC42-F2A6-408E-A6C1-740195225F3E}" presName="Name37" presStyleLbl="parChTrans1D2" presStyleIdx="1" presStyleCnt="2"/>
      <dgm:spPr/>
    </dgm:pt>
    <dgm:pt modelId="{40E01DFB-3D4B-4B6C-926B-4476D35B8A44}" type="pres">
      <dgm:prSet presAssocID="{FAB478D3-F3E0-4CBD-896D-324DEBB33EAE}" presName="hierRoot2" presStyleCnt="0">
        <dgm:presLayoutVars>
          <dgm:hierBranch val="init"/>
        </dgm:presLayoutVars>
      </dgm:prSet>
      <dgm:spPr/>
    </dgm:pt>
    <dgm:pt modelId="{43BBBD86-8042-4C64-94D2-D0B759C013D1}" type="pres">
      <dgm:prSet presAssocID="{FAB478D3-F3E0-4CBD-896D-324DEBB33EAE}" presName="rootComposite" presStyleCnt="0"/>
      <dgm:spPr/>
    </dgm:pt>
    <dgm:pt modelId="{987609CF-7844-45C1-B65A-BD3A9A9FA367}" type="pres">
      <dgm:prSet presAssocID="{FAB478D3-F3E0-4CBD-896D-324DEBB33EAE}" presName="rootText" presStyleLbl="node2" presStyleIdx="1" presStyleCnt="2">
        <dgm:presLayoutVars>
          <dgm:chPref val="3"/>
        </dgm:presLayoutVars>
      </dgm:prSet>
      <dgm:spPr/>
    </dgm:pt>
    <dgm:pt modelId="{9148E3A1-462C-4E28-869E-307A82D3C528}" type="pres">
      <dgm:prSet presAssocID="{FAB478D3-F3E0-4CBD-896D-324DEBB33EAE}" presName="rootConnector" presStyleLbl="node2" presStyleIdx="1" presStyleCnt="2"/>
      <dgm:spPr/>
    </dgm:pt>
    <dgm:pt modelId="{07B56853-EECC-466D-BCAB-143DA817B459}" type="pres">
      <dgm:prSet presAssocID="{FAB478D3-F3E0-4CBD-896D-324DEBB33EAE}" presName="hierChild4" presStyleCnt="0"/>
      <dgm:spPr/>
    </dgm:pt>
    <dgm:pt modelId="{31A45310-F412-4733-8272-5D19B0E86670}" type="pres">
      <dgm:prSet presAssocID="{FAB478D3-F3E0-4CBD-896D-324DEBB33EAE}" presName="hierChild5" presStyleCnt="0"/>
      <dgm:spPr/>
    </dgm:pt>
    <dgm:pt modelId="{D67C5818-9F0F-46E5-9901-427A60159008}" type="pres">
      <dgm:prSet presAssocID="{4533FE12-F26C-48C3-B1F6-C327EC3962F8}" presName="hierChild3" presStyleCnt="0"/>
      <dgm:spPr/>
    </dgm:pt>
  </dgm:ptLst>
  <dgm:cxnLst>
    <dgm:cxn modelId="{E20F200E-7FC5-44FF-87E5-0BFFAB88BF62}" srcId="{D2BCD180-6150-4E80-8A23-0F2C77993FC1}" destId="{4533FE12-F26C-48C3-B1F6-C327EC3962F8}" srcOrd="0" destOrd="0" parTransId="{C89BAFE7-D9D2-4A0F-8F53-0E0AB9485BCB}" sibTransId="{E3DF01C9-C758-4B1F-88B6-BC0113300DA2}"/>
    <dgm:cxn modelId="{74EC2826-D40E-406C-8C49-CDC540B8BB0A}" srcId="{4533FE12-F26C-48C3-B1F6-C327EC3962F8}" destId="{404DE383-983D-4ABF-B73E-30D0996965C5}" srcOrd="0" destOrd="0" parTransId="{4102AD88-A72E-43A2-B585-A84E899D4EFD}" sibTransId="{1CE00EE0-68A8-44F3-B529-EA7187A25648}"/>
    <dgm:cxn modelId="{B28FCC6E-71C6-4357-AE3F-DA61E2D097F4}" type="presOf" srcId="{FAB478D3-F3E0-4CBD-896D-324DEBB33EAE}" destId="{9148E3A1-462C-4E28-869E-307A82D3C528}" srcOrd="1" destOrd="0" presId="urn:microsoft.com/office/officeart/2005/8/layout/orgChart1"/>
    <dgm:cxn modelId="{68CBBF86-B64E-4257-9485-5D913DA5C63F}" type="presOf" srcId="{4533FE12-F26C-48C3-B1F6-C327EC3962F8}" destId="{C8B627F7-BCAA-4A9F-B3FC-8A0DFD9A2FDC}" srcOrd="0" destOrd="0" presId="urn:microsoft.com/office/officeart/2005/8/layout/orgChart1"/>
    <dgm:cxn modelId="{FF7184A1-AFE6-4CD3-BD0F-1BA2CFCCA99D}" type="presOf" srcId="{D2BCD180-6150-4E80-8A23-0F2C77993FC1}" destId="{0FB3AB03-0900-4910-93F6-0A631B450E06}" srcOrd="0" destOrd="0" presId="urn:microsoft.com/office/officeart/2005/8/layout/orgChart1"/>
    <dgm:cxn modelId="{845BD1C9-0691-43E3-AB35-96A21CE7D16F}" type="presOf" srcId="{404DE383-983D-4ABF-B73E-30D0996965C5}" destId="{43DFBC95-7579-4BEA-AD88-4460EAA095C2}" srcOrd="0" destOrd="0" presId="urn:microsoft.com/office/officeart/2005/8/layout/orgChart1"/>
    <dgm:cxn modelId="{DB8071CC-A85A-4BC2-8508-77F744C02F61}" type="presOf" srcId="{FAB478D3-F3E0-4CBD-896D-324DEBB33EAE}" destId="{987609CF-7844-45C1-B65A-BD3A9A9FA367}" srcOrd="0" destOrd="0" presId="urn:microsoft.com/office/officeart/2005/8/layout/orgChart1"/>
    <dgm:cxn modelId="{05D475E4-F8BE-4C20-B496-D05D61A1EEF7}" type="presOf" srcId="{404DE383-983D-4ABF-B73E-30D0996965C5}" destId="{E9331647-A01B-4079-860F-688DAB7734F9}" srcOrd="1" destOrd="0" presId="urn:microsoft.com/office/officeart/2005/8/layout/orgChart1"/>
    <dgm:cxn modelId="{1FF1E3E6-928D-4A19-8CCF-882BED47BEDF}" type="presOf" srcId="{4102AD88-A72E-43A2-B585-A84E899D4EFD}" destId="{1355F793-2E35-49FB-9AA3-109596717DE7}" srcOrd="0" destOrd="0" presId="urn:microsoft.com/office/officeart/2005/8/layout/orgChart1"/>
    <dgm:cxn modelId="{73B66FE8-BCE6-416F-BCE1-D29779911C96}" type="presOf" srcId="{4533FE12-F26C-48C3-B1F6-C327EC3962F8}" destId="{B87AC222-710A-4767-9F1C-A9F14F4A6D4B}" srcOrd="1" destOrd="0" presId="urn:microsoft.com/office/officeart/2005/8/layout/orgChart1"/>
    <dgm:cxn modelId="{AADF6CF0-CF47-480C-95A4-37297ECC6D8B}" srcId="{4533FE12-F26C-48C3-B1F6-C327EC3962F8}" destId="{FAB478D3-F3E0-4CBD-896D-324DEBB33EAE}" srcOrd="1" destOrd="0" parTransId="{A2D4CC42-F2A6-408E-A6C1-740195225F3E}" sibTransId="{BB29F04F-AF47-4AB8-A741-600B46623E8B}"/>
    <dgm:cxn modelId="{81EEF2F0-C70F-45AF-80EC-E5D554A0BD78}" type="presOf" srcId="{A2D4CC42-F2A6-408E-A6C1-740195225F3E}" destId="{B35806A9-9D3D-42D9-A84D-7F36CF7039F7}" srcOrd="0" destOrd="0" presId="urn:microsoft.com/office/officeart/2005/8/layout/orgChart1"/>
    <dgm:cxn modelId="{53885098-1701-470C-823D-4BCD8F66E7F9}" type="presParOf" srcId="{0FB3AB03-0900-4910-93F6-0A631B450E06}" destId="{FB6BC3EB-3FD7-47B9-BC32-89F43F8CBDFC}" srcOrd="0" destOrd="0" presId="urn:microsoft.com/office/officeart/2005/8/layout/orgChart1"/>
    <dgm:cxn modelId="{4294042B-7EBE-4F0D-A35C-159BD6B74FB1}" type="presParOf" srcId="{FB6BC3EB-3FD7-47B9-BC32-89F43F8CBDFC}" destId="{D647B488-0D9F-4A5D-A800-D22109481170}" srcOrd="0" destOrd="0" presId="urn:microsoft.com/office/officeart/2005/8/layout/orgChart1"/>
    <dgm:cxn modelId="{A50BE36F-8C83-4495-AAFB-234236A68C44}" type="presParOf" srcId="{D647B488-0D9F-4A5D-A800-D22109481170}" destId="{C8B627F7-BCAA-4A9F-B3FC-8A0DFD9A2FDC}" srcOrd="0" destOrd="0" presId="urn:microsoft.com/office/officeart/2005/8/layout/orgChart1"/>
    <dgm:cxn modelId="{B609E80D-D6EA-4E01-9500-ABAB73CD3B88}" type="presParOf" srcId="{D647B488-0D9F-4A5D-A800-D22109481170}" destId="{B87AC222-710A-4767-9F1C-A9F14F4A6D4B}" srcOrd="1" destOrd="0" presId="urn:microsoft.com/office/officeart/2005/8/layout/orgChart1"/>
    <dgm:cxn modelId="{A20A4887-52D9-4594-9B03-0FE3418660A6}" type="presParOf" srcId="{FB6BC3EB-3FD7-47B9-BC32-89F43F8CBDFC}" destId="{58297707-1FFD-453A-9E6F-7B37DD713AE8}" srcOrd="1" destOrd="0" presId="urn:microsoft.com/office/officeart/2005/8/layout/orgChart1"/>
    <dgm:cxn modelId="{707F55B7-FC64-47EA-ABA6-ABEAAF1E84AD}" type="presParOf" srcId="{58297707-1FFD-453A-9E6F-7B37DD713AE8}" destId="{1355F793-2E35-49FB-9AA3-109596717DE7}" srcOrd="0" destOrd="0" presId="urn:microsoft.com/office/officeart/2005/8/layout/orgChart1"/>
    <dgm:cxn modelId="{D4841ABB-4B22-40FA-A3A1-C5BB6991C61C}" type="presParOf" srcId="{58297707-1FFD-453A-9E6F-7B37DD713AE8}" destId="{BC06E43A-8528-4460-985D-0910607E9D0D}" srcOrd="1" destOrd="0" presId="urn:microsoft.com/office/officeart/2005/8/layout/orgChart1"/>
    <dgm:cxn modelId="{FE540EDF-334E-40C6-9D59-1074BDB487BE}" type="presParOf" srcId="{BC06E43A-8528-4460-985D-0910607E9D0D}" destId="{2501C202-1DC7-4FA4-904A-604B4875E539}" srcOrd="0" destOrd="0" presId="urn:microsoft.com/office/officeart/2005/8/layout/orgChart1"/>
    <dgm:cxn modelId="{14B2E051-12FE-4B6A-8267-A830C11F4205}" type="presParOf" srcId="{2501C202-1DC7-4FA4-904A-604B4875E539}" destId="{43DFBC95-7579-4BEA-AD88-4460EAA095C2}" srcOrd="0" destOrd="0" presId="urn:microsoft.com/office/officeart/2005/8/layout/orgChart1"/>
    <dgm:cxn modelId="{887E42DB-90EF-4501-8D04-FBF178034C6E}" type="presParOf" srcId="{2501C202-1DC7-4FA4-904A-604B4875E539}" destId="{E9331647-A01B-4079-860F-688DAB7734F9}" srcOrd="1" destOrd="0" presId="urn:microsoft.com/office/officeart/2005/8/layout/orgChart1"/>
    <dgm:cxn modelId="{86280374-5EB8-45FF-8784-FDBB986BF565}" type="presParOf" srcId="{BC06E43A-8528-4460-985D-0910607E9D0D}" destId="{26F85522-D10C-40DF-86FC-3D0B94C9CC9E}" srcOrd="1" destOrd="0" presId="urn:microsoft.com/office/officeart/2005/8/layout/orgChart1"/>
    <dgm:cxn modelId="{C0D0B822-0D8E-4A5D-BC7B-D8657C3B7842}" type="presParOf" srcId="{BC06E43A-8528-4460-985D-0910607E9D0D}" destId="{5B0B2C08-C08E-4C6C-8DC2-AE6F010874EB}" srcOrd="2" destOrd="0" presId="urn:microsoft.com/office/officeart/2005/8/layout/orgChart1"/>
    <dgm:cxn modelId="{B91801C7-1D11-41BA-AF29-8DAAEF2C72F3}" type="presParOf" srcId="{58297707-1FFD-453A-9E6F-7B37DD713AE8}" destId="{B35806A9-9D3D-42D9-A84D-7F36CF7039F7}" srcOrd="2" destOrd="0" presId="urn:microsoft.com/office/officeart/2005/8/layout/orgChart1"/>
    <dgm:cxn modelId="{722037E9-E740-4469-94CF-9A4DD98C724D}" type="presParOf" srcId="{58297707-1FFD-453A-9E6F-7B37DD713AE8}" destId="{40E01DFB-3D4B-4B6C-926B-4476D35B8A44}" srcOrd="3" destOrd="0" presId="urn:microsoft.com/office/officeart/2005/8/layout/orgChart1"/>
    <dgm:cxn modelId="{716B66A9-C6AF-40DD-889E-8CFEA4F50205}" type="presParOf" srcId="{40E01DFB-3D4B-4B6C-926B-4476D35B8A44}" destId="{43BBBD86-8042-4C64-94D2-D0B759C013D1}" srcOrd="0" destOrd="0" presId="urn:microsoft.com/office/officeart/2005/8/layout/orgChart1"/>
    <dgm:cxn modelId="{80811F71-BD04-494A-B74F-65CEB0CBD0DF}" type="presParOf" srcId="{43BBBD86-8042-4C64-94D2-D0B759C013D1}" destId="{987609CF-7844-45C1-B65A-BD3A9A9FA367}" srcOrd="0" destOrd="0" presId="urn:microsoft.com/office/officeart/2005/8/layout/orgChart1"/>
    <dgm:cxn modelId="{CDF62689-70B1-41C2-91A6-50E0EDD2E06B}" type="presParOf" srcId="{43BBBD86-8042-4C64-94D2-D0B759C013D1}" destId="{9148E3A1-462C-4E28-869E-307A82D3C528}" srcOrd="1" destOrd="0" presId="urn:microsoft.com/office/officeart/2005/8/layout/orgChart1"/>
    <dgm:cxn modelId="{D638619E-DA03-4C9D-81F8-5BD746EA8DE7}" type="presParOf" srcId="{40E01DFB-3D4B-4B6C-926B-4476D35B8A44}" destId="{07B56853-EECC-466D-BCAB-143DA817B459}" srcOrd="1" destOrd="0" presId="urn:microsoft.com/office/officeart/2005/8/layout/orgChart1"/>
    <dgm:cxn modelId="{8AEF0625-056B-40B0-BAFF-AE18D6770211}" type="presParOf" srcId="{40E01DFB-3D4B-4B6C-926B-4476D35B8A44}" destId="{31A45310-F412-4733-8272-5D19B0E86670}" srcOrd="2" destOrd="0" presId="urn:microsoft.com/office/officeart/2005/8/layout/orgChart1"/>
    <dgm:cxn modelId="{54780F8D-91AE-4503-A592-F8EF4B15F796}" type="presParOf" srcId="{FB6BC3EB-3FD7-47B9-BC32-89F43F8CBDFC}" destId="{D67C5818-9F0F-46E5-9901-427A60159008}"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06A9-9D3D-42D9-A84D-7F36CF7039F7}">
      <dsp:nvSpPr>
        <dsp:cNvPr id="0" name=""/>
        <dsp:cNvSpPr/>
      </dsp:nvSpPr>
      <dsp:spPr>
        <a:xfrm>
          <a:off x="1223962" y="1428389"/>
          <a:ext cx="669810" cy="232496"/>
        </a:xfrm>
        <a:custGeom>
          <a:avLst/>
          <a:gdLst/>
          <a:ahLst/>
          <a:cxnLst/>
          <a:rect l="0" t="0" r="0" b="0"/>
          <a:pathLst>
            <a:path>
              <a:moveTo>
                <a:pt x="0" y="0"/>
              </a:moveTo>
              <a:lnTo>
                <a:pt x="0" y="116248"/>
              </a:lnTo>
              <a:lnTo>
                <a:pt x="669810" y="116248"/>
              </a:lnTo>
              <a:lnTo>
                <a:pt x="669810" y="23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5F793-2E35-49FB-9AA3-109596717DE7}">
      <dsp:nvSpPr>
        <dsp:cNvPr id="0" name=""/>
        <dsp:cNvSpPr/>
      </dsp:nvSpPr>
      <dsp:spPr>
        <a:xfrm>
          <a:off x="554152" y="1428389"/>
          <a:ext cx="669810" cy="232496"/>
        </a:xfrm>
        <a:custGeom>
          <a:avLst/>
          <a:gdLst/>
          <a:ahLst/>
          <a:cxnLst/>
          <a:rect l="0" t="0" r="0" b="0"/>
          <a:pathLst>
            <a:path>
              <a:moveTo>
                <a:pt x="669810" y="0"/>
              </a:moveTo>
              <a:lnTo>
                <a:pt x="669810" y="116248"/>
              </a:lnTo>
              <a:lnTo>
                <a:pt x="0" y="116248"/>
              </a:lnTo>
              <a:lnTo>
                <a:pt x="0" y="232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27F7-BCAA-4A9F-B3FC-8A0DFD9A2FDC}">
      <dsp:nvSpPr>
        <dsp:cNvPr id="0" name=""/>
        <dsp:cNvSpPr/>
      </dsp:nvSpPr>
      <dsp:spPr>
        <a:xfrm>
          <a:off x="670400" y="874827"/>
          <a:ext cx="1107124" cy="5535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a:latin typeface="Segoe UI Light" panose="020B0502040204020203" pitchFamily="34" charset="0"/>
              <a:cs typeface="Segoe UI Light" panose="020B0502040204020203" pitchFamily="34" charset="0"/>
            </a:rPr>
            <a:t>Трошковни приступ</a:t>
          </a:r>
          <a:endParaRPr lang="en-US" sz="1100" kern="1200" dirty="0">
            <a:latin typeface="Segoe UI Light" panose="020B0502040204020203" pitchFamily="34" charset="0"/>
            <a:cs typeface="Segoe UI Light" panose="020B0502040204020203" pitchFamily="34" charset="0"/>
          </a:endParaRPr>
        </a:p>
      </dsp:txBody>
      <dsp:txXfrm>
        <a:off x="670400" y="874827"/>
        <a:ext cx="1107124" cy="553562"/>
      </dsp:txXfrm>
    </dsp:sp>
    <dsp:sp modelId="{43DFBC95-7579-4BEA-AD88-4460EAA095C2}">
      <dsp:nvSpPr>
        <dsp:cNvPr id="0" name=""/>
        <dsp:cNvSpPr/>
      </dsp:nvSpPr>
      <dsp:spPr>
        <a:xfrm>
          <a:off x="590" y="1660885"/>
          <a:ext cx="1107124" cy="5535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a:latin typeface="Segoe UI Light" panose="020B0502040204020203" pitchFamily="34" charset="0"/>
              <a:cs typeface="Segoe UI Light" panose="020B0502040204020203" pitchFamily="34" charset="0"/>
            </a:rPr>
            <a:t>Коригована књиговодствена вредност</a:t>
          </a:r>
          <a:endParaRPr lang="en-US" sz="1100" kern="1200" dirty="0">
            <a:latin typeface="Segoe UI Light" panose="020B0502040204020203" pitchFamily="34" charset="0"/>
            <a:cs typeface="Segoe UI Light" panose="020B0502040204020203" pitchFamily="34" charset="0"/>
          </a:endParaRPr>
        </a:p>
      </dsp:txBody>
      <dsp:txXfrm>
        <a:off x="590" y="1660885"/>
        <a:ext cx="1107124" cy="553562"/>
      </dsp:txXfrm>
    </dsp:sp>
    <dsp:sp modelId="{987609CF-7844-45C1-B65A-BD3A9A9FA367}">
      <dsp:nvSpPr>
        <dsp:cNvPr id="0" name=""/>
        <dsp:cNvSpPr/>
      </dsp:nvSpPr>
      <dsp:spPr>
        <a:xfrm>
          <a:off x="1340210" y="1660885"/>
          <a:ext cx="1107124" cy="553562"/>
        </a:xfrm>
        <a:prstGeom prst="rect">
          <a:avLst/>
        </a:prstGeom>
        <a:solidFill>
          <a:schemeClr val="bg2">
            <a:lumMod val="9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err="1">
              <a:latin typeface="Segoe UI Light" panose="020B0502040204020203" pitchFamily="34" charset="0"/>
              <a:cs typeface="Segoe UI Light" panose="020B0502040204020203" pitchFamily="34" charset="0"/>
            </a:rPr>
            <a:t>Заменски</a:t>
          </a:r>
          <a:r>
            <a:rPr lang="sr-Cyrl-RS" sz="1100" kern="1200" dirty="0">
              <a:latin typeface="Segoe UI Light" panose="020B0502040204020203" pitchFamily="34" charset="0"/>
              <a:cs typeface="Segoe UI Light" panose="020B0502040204020203" pitchFamily="34" charset="0"/>
            </a:rPr>
            <a:t> трошкови</a:t>
          </a:r>
          <a:endParaRPr lang="en-US" sz="1100" kern="1200" dirty="0">
            <a:latin typeface="Segoe UI Light" panose="020B0502040204020203" pitchFamily="34" charset="0"/>
            <a:cs typeface="Segoe UI Light" panose="020B0502040204020203" pitchFamily="34" charset="0"/>
          </a:endParaRPr>
        </a:p>
      </dsp:txBody>
      <dsp:txXfrm>
        <a:off x="1340210" y="1660885"/>
        <a:ext cx="1107124" cy="553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06A9-9D3D-42D9-A84D-7F36CF7039F7}">
      <dsp:nvSpPr>
        <dsp:cNvPr id="0" name=""/>
        <dsp:cNvSpPr/>
      </dsp:nvSpPr>
      <dsp:spPr>
        <a:xfrm>
          <a:off x="1223962" y="1428389"/>
          <a:ext cx="669810" cy="232496"/>
        </a:xfrm>
        <a:custGeom>
          <a:avLst/>
          <a:gdLst/>
          <a:ahLst/>
          <a:cxnLst/>
          <a:rect l="0" t="0" r="0" b="0"/>
          <a:pathLst>
            <a:path>
              <a:moveTo>
                <a:pt x="0" y="0"/>
              </a:moveTo>
              <a:lnTo>
                <a:pt x="0" y="116248"/>
              </a:lnTo>
              <a:lnTo>
                <a:pt x="669810" y="116248"/>
              </a:lnTo>
              <a:lnTo>
                <a:pt x="669810" y="23249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5F793-2E35-49FB-9AA3-109596717DE7}">
      <dsp:nvSpPr>
        <dsp:cNvPr id="0" name=""/>
        <dsp:cNvSpPr/>
      </dsp:nvSpPr>
      <dsp:spPr>
        <a:xfrm>
          <a:off x="554152" y="1428389"/>
          <a:ext cx="669810" cy="232496"/>
        </a:xfrm>
        <a:custGeom>
          <a:avLst/>
          <a:gdLst/>
          <a:ahLst/>
          <a:cxnLst/>
          <a:rect l="0" t="0" r="0" b="0"/>
          <a:pathLst>
            <a:path>
              <a:moveTo>
                <a:pt x="669810" y="0"/>
              </a:moveTo>
              <a:lnTo>
                <a:pt x="669810" y="116248"/>
              </a:lnTo>
              <a:lnTo>
                <a:pt x="0" y="116248"/>
              </a:lnTo>
              <a:lnTo>
                <a:pt x="0" y="23249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27F7-BCAA-4A9F-B3FC-8A0DFD9A2FDC}">
      <dsp:nvSpPr>
        <dsp:cNvPr id="0" name=""/>
        <dsp:cNvSpPr/>
      </dsp:nvSpPr>
      <dsp:spPr>
        <a:xfrm>
          <a:off x="670400" y="874827"/>
          <a:ext cx="1107124" cy="55356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Cyrl-RS" sz="1400" kern="1200" dirty="0" err="1">
              <a:latin typeface="Segoe UI Light" panose="020B0502040204020203" pitchFamily="34" charset="0"/>
              <a:cs typeface="Segoe UI Light" panose="020B0502040204020203" pitchFamily="34" charset="0"/>
            </a:rPr>
            <a:t>Приносни</a:t>
          </a:r>
          <a:r>
            <a:rPr lang="sr-Cyrl-RS" sz="1400" kern="1200" dirty="0">
              <a:latin typeface="Segoe UI Light" panose="020B0502040204020203" pitchFamily="34" charset="0"/>
              <a:cs typeface="Segoe UI Light" panose="020B0502040204020203" pitchFamily="34" charset="0"/>
            </a:rPr>
            <a:t> приступ</a:t>
          </a:r>
          <a:endParaRPr lang="en-US" sz="1800" kern="1200" dirty="0">
            <a:latin typeface="Segoe UI Light" panose="020B0502040204020203" pitchFamily="34" charset="0"/>
            <a:cs typeface="Segoe UI Light" panose="020B0502040204020203" pitchFamily="34" charset="0"/>
          </a:endParaRPr>
        </a:p>
      </dsp:txBody>
      <dsp:txXfrm>
        <a:off x="670400" y="874827"/>
        <a:ext cx="1107124" cy="553562"/>
      </dsp:txXfrm>
    </dsp:sp>
    <dsp:sp modelId="{43DFBC95-7579-4BEA-AD88-4460EAA095C2}">
      <dsp:nvSpPr>
        <dsp:cNvPr id="0" name=""/>
        <dsp:cNvSpPr/>
      </dsp:nvSpPr>
      <dsp:spPr>
        <a:xfrm>
          <a:off x="590" y="1660885"/>
          <a:ext cx="1107124" cy="55356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a:latin typeface="Segoe UI Light" panose="020B0502040204020203" pitchFamily="34" charset="0"/>
              <a:cs typeface="Segoe UI Light" panose="020B0502040204020203" pitchFamily="34" charset="0"/>
            </a:rPr>
            <a:t>Метод капитализованог новчаног тока</a:t>
          </a:r>
          <a:endParaRPr lang="en-US" sz="1100" kern="1200" dirty="0">
            <a:latin typeface="Segoe UI Light" panose="020B0502040204020203" pitchFamily="34" charset="0"/>
            <a:cs typeface="Segoe UI Light" panose="020B0502040204020203" pitchFamily="34" charset="0"/>
          </a:endParaRPr>
        </a:p>
      </dsp:txBody>
      <dsp:txXfrm>
        <a:off x="590" y="1660885"/>
        <a:ext cx="1107124" cy="553562"/>
      </dsp:txXfrm>
    </dsp:sp>
    <dsp:sp modelId="{987609CF-7844-45C1-B65A-BD3A9A9FA367}">
      <dsp:nvSpPr>
        <dsp:cNvPr id="0" name=""/>
        <dsp:cNvSpPr/>
      </dsp:nvSpPr>
      <dsp:spPr>
        <a:xfrm>
          <a:off x="1340210" y="1660885"/>
          <a:ext cx="1107124" cy="553562"/>
        </a:xfrm>
        <a:prstGeom prst="rect">
          <a:avLst/>
        </a:prstGeom>
        <a:solidFill>
          <a:schemeClr val="bg2">
            <a:lumMod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a:latin typeface="Segoe UI Light" panose="020B0502040204020203" pitchFamily="34" charset="0"/>
              <a:cs typeface="Segoe UI Light" panose="020B0502040204020203" pitchFamily="34" charset="0"/>
            </a:rPr>
            <a:t>Дисконтовани нето новчани ток (ДНТ)</a:t>
          </a:r>
          <a:endParaRPr lang="en-US" sz="1100" kern="1200" dirty="0">
            <a:latin typeface="Segoe UI Light" panose="020B0502040204020203" pitchFamily="34" charset="0"/>
            <a:cs typeface="Segoe UI Light" panose="020B0502040204020203" pitchFamily="34" charset="0"/>
          </a:endParaRPr>
        </a:p>
      </dsp:txBody>
      <dsp:txXfrm>
        <a:off x="1340210" y="1660885"/>
        <a:ext cx="1107124" cy="553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06A9-9D3D-42D9-A84D-7F36CF7039F7}">
      <dsp:nvSpPr>
        <dsp:cNvPr id="0" name=""/>
        <dsp:cNvSpPr/>
      </dsp:nvSpPr>
      <dsp:spPr>
        <a:xfrm>
          <a:off x="1223962" y="1428389"/>
          <a:ext cx="669810" cy="232496"/>
        </a:xfrm>
        <a:custGeom>
          <a:avLst/>
          <a:gdLst/>
          <a:ahLst/>
          <a:cxnLst/>
          <a:rect l="0" t="0" r="0" b="0"/>
          <a:pathLst>
            <a:path>
              <a:moveTo>
                <a:pt x="0" y="0"/>
              </a:moveTo>
              <a:lnTo>
                <a:pt x="0" y="116248"/>
              </a:lnTo>
              <a:lnTo>
                <a:pt x="669810" y="116248"/>
              </a:lnTo>
              <a:lnTo>
                <a:pt x="669810" y="23249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5F793-2E35-49FB-9AA3-109596717DE7}">
      <dsp:nvSpPr>
        <dsp:cNvPr id="0" name=""/>
        <dsp:cNvSpPr/>
      </dsp:nvSpPr>
      <dsp:spPr>
        <a:xfrm>
          <a:off x="554152" y="1428389"/>
          <a:ext cx="669810" cy="232496"/>
        </a:xfrm>
        <a:custGeom>
          <a:avLst/>
          <a:gdLst/>
          <a:ahLst/>
          <a:cxnLst/>
          <a:rect l="0" t="0" r="0" b="0"/>
          <a:pathLst>
            <a:path>
              <a:moveTo>
                <a:pt x="669810" y="0"/>
              </a:moveTo>
              <a:lnTo>
                <a:pt x="669810" y="116248"/>
              </a:lnTo>
              <a:lnTo>
                <a:pt x="0" y="116248"/>
              </a:lnTo>
              <a:lnTo>
                <a:pt x="0" y="23249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627F7-BCAA-4A9F-B3FC-8A0DFD9A2FDC}">
      <dsp:nvSpPr>
        <dsp:cNvPr id="0" name=""/>
        <dsp:cNvSpPr/>
      </dsp:nvSpPr>
      <dsp:spPr>
        <a:xfrm>
          <a:off x="670400" y="874827"/>
          <a:ext cx="1107124" cy="5535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r-Cyrl-RS" sz="1400" kern="1200" dirty="0">
              <a:latin typeface="Segoe UI Light" panose="020B0502040204020203" pitchFamily="34" charset="0"/>
              <a:cs typeface="Segoe UI Light" panose="020B0502040204020203" pitchFamily="34" charset="0"/>
            </a:rPr>
            <a:t>Тржишни приступ</a:t>
          </a:r>
          <a:endParaRPr lang="en-US" sz="1800" kern="1200" dirty="0">
            <a:latin typeface="Segoe UI Light" panose="020B0502040204020203" pitchFamily="34" charset="0"/>
            <a:cs typeface="Segoe UI Light" panose="020B0502040204020203" pitchFamily="34" charset="0"/>
          </a:endParaRPr>
        </a:p>
      </dsp:txBody>
      <dsp:txXfrm>
        <a:off x="670400" y="874827"/>
        <a:ext cx="1107124" cy="553562"/>
      </dsp:txXfrm>
    </dsp:sp>
    <dsp:sp modelId="{43DFBC95-7579-4BEA-AD88-4460EAA095C2}">
      <dsp:nvSpPr>
        <dsp:cNvPr id="0" name=""/>
        <dsp:cNvSpPr/>
      </dsp:nvSpPr>
      <dsp:spPr>
        <a:xfrm>
          <a:off x="590" y="1660885"/>
          <a:ext cx="1107124" cy="553562"/>
        </a:xfrm>
        <a:prstGeom prst="rect">
          <a:avLst/>
        </a:prstGeom>
        <a:solidFill>
          <a:schemeClr val="bg2">
            <a:lumMod val="9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a:latin typeface="Segoe UI Light" panose="020B0502040204020203" pitchFamily="34" charset="0"/>
              <a:cs typeface="Segoe UI Light" panose="020B0502040204020203" pitchFamily="34" charset="0"/>
            </a:rPr>
            <a:t>Метод упоредивих компанија</a:t>
          </a:r>
          <a:endParaRPr lang="en-US" sz="1100" kern="1200" dirty="0">
            <a:latin typeface="Segoe UI Light" panose="020B0502040204020203" pitchFamily="34" charset="0"/>
            <a:cs typeface="Segoe UI Light" panose="020B0502040204020203" pitchFamily="34" charset="0"/>
          </a:endParaRPr>
        </a:p>
      </dsp:txBody>
      <dsp:txXfrm>
        <a:off x="590" y="1660885"/>
        <a:ext cx="1107124" cy="553562"/>
      </dsp:txXfrm>
    </dsp:sp>
    <dsp:sp modelId="{987609CF-7844-45C1-B65A-BD3A9A9FA367}">
      <dsp:nvSpPr>
        <dsp:cNvPr id="0" name=""/>
        <dsp:cNvSpPr/>
      </dsp:nvSpPr>
      <dsp:spPr>
        <a:xfrm>
          <a:off x="1340210" y="1660885"/>
          <a:ext cx="1107124" cy="553562"/>
        </a:xfrm>
        <a:prstGeom prst="rect">
          <a:avLst/>
        </a:prstGeom>
        <a:solidFill>
          <a:schemeClr val="bg2">
            <a:lumMod val="9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r-Cyrl-RS" sz="1100" kern="1200" dirty="0">
              <a:latin typeface="Segoe UI Light" panose="020B0502040204020203" pitchFamily="34" charset="0"/>
              <a:cs typeface="Segoe UI Light" panose="020B0502040204020203" pitchFamily="34" charset="0"/>
            </a:rPr>
            <a:t>Метод упоредивих трансакција</a:t>
          </a:r>
          <a:endParaRPr lang="en-US" sz="1100" kern="1200" dirty="0">
            <a:latin typeface="Segoe UI Light" panose="020B0502040204020203" pitchFamily="34" charset="0"/>
            <a:cs typeface="Segoe UI Light" panose="020B0502040204020203" pitchFamily="34" charset="0"/>
          </a:endParaRPr>
        </a:p>
      </dsp:txBody>
      <dsp:txXfrm>
        <a:off x="1340210" y="1660885"/>
        <a:ext cx="1107124" cy="5535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FAA04261-9A14-4482-AD57-7A91D4608C58}" type="datetimeFigureOut">
              <a:rPr lang="en-US"/>
              <a:pPr>
                <a:defRPr/>
              </a:pPr>
              <a:t>21-Jun-21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Times New Roman" panose="02020603050405020304" pitchFamily="18" charset="0"/>
              </a:defRPr>
            </a:lvl1pPr>
          </a:lstStyle>
          <a:p>
            <a:pPr>
              <a:defRPr/>
            </a:pPr>
            <a:fld id="{09E68BCF-438C-4F89-A8AD-5AD7314C5BB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2760B295-4E75-4972-AD3E-5CFCA8A7EB5A}" type="datetimeFigureOut">
              <a:rPr lang="en-US"/>
              <a:pPr>
                <a:defRPr/>
              </a:pPr>
              <a:t>21-Jun-21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Times New Roman" panose="02020603050405020304" pitchFamily="18" charset="0"/>
              </a:defRPr>
            </a:lvl1pPr>
          </a:lstStyle>
          <a:p>
            <a:pPr>
              <a:defRPr/>
            </a:pPr>
            <a:fld id="{9B6BCF4A-D3EC-4511-9E2C-48701148348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0</a:t>
            </a:fld>
            <a:endParaRPr lang="en-US" altLang="en-US" dirty="0"/>
          </a:p>
        </p:txBody>
      </p:sp>
    </p:spTree>
    <p:extLst>
      <p:ext uri="{BB962C8B-B14F-4D97-AF65-F5344CB8AC3E}">
        <p14:creationId xmlns:p14="http://schemas.microsoft.com/office/powerpoint/2010/main" val="312840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9</a:t>
            </a:fld>
            <a:endParaRPr lang="en-US" altLang="en-US" dirty="0"/>
          </a:p>
        </p:txBody>
      </p:sp>
    </p:spTree>
    <p:extLst>
      <p:ext uri="{BB962C8B-B14F-4D97-AF65-F5344CB8AC3E}">
        <p14:creationId xmlns:p14="http://schemas.microsoft.com/office/powerpoint/2010/main" val="333936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10</a:t>
            </a:fld>
            <a:endParaRPr lang="en-US" altLang="en-US" dirty="0"/>
          </a:p>
        </p:txBody>
      </p:sp>
    </p:spTree>
    <p:extLst>
      <p:ext uri="{BB962C8B-B14F-4D97-AF65-F5344CB8AC3E}">
        <p14:creationId xmlns:p14="http://schemas.microsoft.com/office/powerpoint/2010/main" val="196590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11</a:t>
            </a:fld>
            <a:endParaRPr lang="en-US" altLang="en-US" dirty="0"/>
          </a:p>
        </p:txBody>
      </p:sp>
    </p:spTree>
    <p:extLst>
      <p:ext uri="{BB962C8B-B14F-4D97-AF65-F5344CB8AC3E}">
        <p14:creationId xmlns:p14="http://schemas.microsoft.com/office/powerpoint/2010/main" val="234361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12</a:t>
            </a:fld>
            <a:endParaRPr lang="en-US" altLang="en-US" dirty="0"/>
          </a:p>
        </p:txBody>
      </p:sp>
    </p:spTree>
    <p:extLst>
      <p:ext uri="{BB962C8B-B14F-4D97-AF65-F5344CB8AC3E}">
        <p14:creationId xmlns:p14="http://schemas.microsoft.com/office/powerpoint/2010/main" val="1360032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13</a:t>
            </a:fld>
            <a:endParaRPr lang="en-US" altLang="en-US" dirty="0"/>
          </a:p>
        </p:txBody>
      </p:sp>
    </p:spTree>
    <p:extLst>
      <p:ext uri="{BB962C8B-B14F-4D97-AF65-F5344CB8AC3E}">
        <p14:creationId xmlns:p14="http://schemas.microsoft.com/office/powerpoint/2010/main" val="22755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14</a:t>
            </a:fld>
            <a:endParaRPr lang="en-US" altLang="en-US" dirty="0"/>
          </a:p>
        </p:txBody>
      </p:sp>
    </p:spTree>
    <p:extLst>
      <p:ext uri="{BB962C8B-B14F-4D97-AF65-F5344CB8AC3E}">
        <p14:creationId xmlns:p14="http://schemas.microsoft.com/office/powerpoint/2010/main" val="4067268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15</a:t>
            </a:fld>
            <a:endParaRPr lang="en-US" altLang="en-US" dirty="0"/>
          </a:p>
        </p:txBody>
      </p:sp>
    </p:spTree>
    <p:extLst>
      <p:ext uri="{BB962C8B-B14F-4D97-AF65-F5344CB8AC3E}">
        <p14:creationId xmlns:p14="http://schemas.microsoft.com/office/powerpoint/2010/main" val="237754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16</a:t>
            </a:fld>
            <a:endParaRPr lang="en-US" altLang="en-US" dirty="0"/>
          </a:p>
        </p:txBody>
      </p:sp>
    </p:spTree>
    <p:extLst>
      <p:ext uri="{BB962C8B-B14F-4D97-AF65-F5344CB8AC3E}">
        <p14:creationId xmlns:p14="http://schemas.microsoft.com/office/powerpoint/2010/main" val="70248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17</a:t>
            </a:fld>
            <a:endParaRPr lang="en-US" altLang="en-US" dirty="0"/>
          </a:p>
        </p:txBody>
      </p:sp>
    </p:spTree>
    <p:extLst>
      <p:ext uri="{BB962C8B-B14F-4D97-AF65-F5344CB8AC3E}">
        <p14:creationId xmlns:p14="http://schemas.microsoft.com/office/powerpoint/2010/main" val="294797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18</a:t>
            </a:fld>
            <a:endParaRPr lang="en-US" altLang="en-US" dirty="0"/>
          </a:p>
        </p:txBody>
      </p:sp>
    </p:spTree>
    <p:extLst>
      <p:ext uri="{BB962C8B-B14F-4D97-AF65-F5344CB8AC3E}">
        <p14:creationId xmlns:p14="http://schemas.microsoft.com/office/powerpoint/2010/main" val="263137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a:t>
            </a:fld>
            <a:endParaRPr lang="en-US" altLang="en-US" dirty="0"/>
          </a:p>
        </p:txBody>
      </p:sp>
    </p:spTree>
    <p:extLst>
      <p:ext uri="{BB962C8B-B14F-4D97-AF65-F5344CB8AC3E}">
        <p14:creationId xmlns:p14="http://schemas.microsoft.com/office/powerpoint/2010/main" val="27424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19</a:t>
            </a:fld>
            <a:endParaRPr lang="en-US" altLang="en-US" dirty="0"/>
          </a:p>
        </p:txBody>
      </p:sp>
    </p:spTree>
    <p:extLst>
      <p:ext uri="{BB962C8B-B14F-4D97-AF65-F5344CB8AC3E}">
        <p14:creationId xmlns:p14="http://schemas.microsoft.com/office/powerpoint/2010/main" val="3518661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20</a:t>
            </a:fld>
            <a:endParaRPr lang="en-US" altLang="en-US" dirty="0"/>
          </a:p>
        </p:txBody>
      </p:sp>
    </p:spTree>
    <p:extLst>
      <p:ext uri="{BB962C8B-B14F-4D97-AF65-F5344CB8AC3E}">
        <p14:creationId xmlns:p14="http://schemas.microsoft.com/office/powerpoint/2010/main" val="1277705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21</a:t>
            </a:fld>
            <a:endParaRPr lang="en-US" altLang="en-US" dirty="0"/>
          </a:p>
        </p:txBody>
      </p:sp>
    </p:spTree>
    <p:extLst>
      <p:ext uri="{BB962C8B-B14F-4D97-AF65-F5344CB8AC3E}">
        <p14:creationId xmlns:p14="http://schemas.microsoft.com/office/powerpoint/2010/main" val="329169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22</a:t>
            </a:fld>
            <a:endParaRPr lang="en-US" altLang="en-US" dirty="0"/>
          </a:p>
        </p:txBody>
      </p:sp>
    </p:spTree>
    <p:extLst>
      <p:ext uri="{BB962C8B-B14F-4D97-AF65-F5344CB8AC3E}">
        <p14:creationId xmlns:p14="http://schemas.microsoft.com/office/powerpoint/2010/main" val="261752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23</a:t>
            </a:fld>
            <a:endParaRPr lang="en-US" altLang="en-US" dirty="0"/>
          </a:p>
        </p:txBody>
      </p:sp>
    </p:spTree>
    <p:extLst>
      <p:ext uri="{BB962C8B-B14F-4D97-AF65-F5344CB8AC3E}">
        <p14:creationId xmlns:p14="http://schemas.microsoft.com/office/powerpoint/2010/main" val="265188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24</a:t>
            </a:fld>
            <a:endParaRPr lang="en-US" altLang="en-US" dirty="0"/>
          </a:p>
        </p:txBody>
      </p:sp>
    </p:spTree>
    <p:extLst>
      <p:ext uri="{BB962C8B-B14F-4D97-AF65-F5344CB8AC3E}">
        <p14:creationId xmlns:p14="http://schemas.microsoft.com/office/powerpoint/2010/main" val="384606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25</a:t>
            </a:fld>
            <a:endParaRPr lang="en-US" altLang="en-US" dirty="0"/>
          </a:p>
        </p:txBody>
      </p:sp>
    </p:spTree>
    <p:extLst>
      <p:ext uri="{BB962C8B-B14F-4D97-AF65-F5344CB8AC3E}">
        <p14:creationId xmlns:p14="http://schemas.microsoft.com/office/powerpoint/2010/main" val="310607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26</a:t>
            </a:fld>
            <a:endParaRPr lang="en-US" altLang="en-US" dirty="0"/>
          </a:p>
        </p:txBody>
      </p:sp>
    </p:spTree>
    <p:extLst>
      <p:ext uri="{BB962C8B-B14F-4D97-AF65-F5344CB8AC3E}">
        <p14:creationId xmlns:p14="http://schemas.microsoft.com/office/powerpoint/2010/main" val="62492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27</a:t>
            </a:fld>
            <a:endParaRPr lang="en-US" altLang="en-US" dirty="0"/>
          </a:p>
        </p:txBody>
      </p:sp>
    </p:spTree>
    <p:extLst>
      <p:ext uri="{BB962C8B-B14F-4D97-AF65-F5344CB8AC3E}">
        <p14:creationId xmlns:p14="http://schemas.microsoft.com/office/powerpoint/2010/main" val="149559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28</a:t>
            </a:fld>
            <a:endParaRPr lang="en-US" altLang="en-US" dirty="0"/>
          </a:p>
        </p:txBody>
      </p:sp>
    </p:spTree>
    <p:extLst>
      <p:ext uri="{BB962C8B-B14F-4D97-AF65-F5344CB8AC3E}">
        <p14:creationId xmlns:p14="http://schemas.microsoft.com/office/powerpoint/2010/main" val="179359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a:t>
            </a:fld>
            <a:endParaRPr lang="en-US" altLang="en-US" dirty="0"/>
          </a:p>
        </p:txBody>
      </p:sp>
    </p:spTree>
    <p:extLst>
      <p:ext uri="{BB962C8B-B14F-4D97-AF65-F5344CB8AC3E}">
        <p14:creationId xmlns:p14="http://schemas.microsoft.com/office/powerpoint/2010/main" val="1301348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29</a:t>
            </a:fld>
            <a:endParaRPr lang="en-US" altLang="en-US" dirty="0"/>
          </a:p>
        </p:txBody>
      </p:sp>
    </p:spTree>
    <p:extLst>
      <p:ext uri="{BB962C8B-B14F-4D97-AF65-F5344CB8AC3E}">
        <p14:creationId xmlns:p14="http://schemas.microsoft.com/office/powerpoint/2010/main" val="30351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30</a:t>
            </a:fld>
            <a:endParaRPr lang="en-US" altLang="en-US" dirty="0"/>
          </a:p>
        </p:txBody>
      </p:sp>
    </p:spTree>
    <p:extLst>
      <p:ext uri="{BB962C8B-B14F-4D97-AF65-F5344CB8AC3E}">
        <p14:creationId xmlns:p14="http://schemas.microsoft.com/office/powerpoint/2010/main" val="3826951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31</a:t>
            </a:fld>
            <a:endParaRPr lang="en-US" altLang="en-US" dirty="0"/>
          </a:p>
        </p:txBody>
      </p:sp>
    </p:spTree>
    <p:extLst>
      <p:ext uri="{BB962C8B-B14F-4D97-AF65-F5344CB8AC3E}">
        <p14:creationId xmlns:p14="http://schemas.microsoft.com/office/powerpoint/2010/main" val="2558123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32</a:t>
            </a:fld>
            <a:endParaRPr lang="en-US" altLang="en-US" dirty="0"/>
          </a:p>
        </p:txBody>
      </p:sp>
    </p:spTree>
    <p:extLst>
      <p:ext uri="{BB962C8B-B14F-4D97-AF65-F5344CB8AC3E}">
        <p14:creationId xmlns:p14="http://schemas.microsoft.com/office/powerpoint/2010/main" val="3001457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33</a:t>
            </a:fld>
            <a:endParaRPr lang="en-US" altLang="en-US" dirty="0"/>
          </a:p>
        </p:txBody>
      </p:sp>
    </p:spTree>
    <p:extLst>
      <p:ext uri="{BB962C8B-B14F-4D97-AF65-F5344CB8AC3E}">
        <p14:creationId xmlns:p14="http://schemas.microsoft.com/office/powerpoint/2010/main" val="282146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34</a:t>
            </a:fld>
            <a:endParaRPr lang="en-US" altLang="en-US" dirty="0"/>
          </a:p>
        </p:txBody>
      </p:sp>
    </p:spTree>
    <p:extLst>
      <p:ext uri="{BB962C8B-B14F-4D97-AF65-F5344CB8AC3E}">
        <p14:creationId xmlns:p14="http://schemas.microsoft.com/office/powerpoint/2010/main" val="2303565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35</a:t>
            </a:fld>
            <a:endParaRPr lang="en-US" altLang="en-US" dirty="0"/>
          </a:p>
        </p:txBody>
      </p:sp>
    </p:spTree>
    <p:extLst>
      <p:ext uri="{BB962C8B-B14F-4D97-AF65-F5344CB8AC3E}">
        <p14:creationId xmlns:p14="http://schemas.microsoft.com/office/powerpoint/2010/main" val="2457478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36</a:t>
            </a:fld>
            <a:endParaRPr lang="en-US" altLang="en-US" dirty="0"/>
          </a:p>
        </p:txBody>
      </p:sp>
    </p:spTree>
    <p:extLst>
      <p:ext uri="{BB962C8B-B14F-4D97-AF65-F5344CB8AC3E}">
        <p14:creationId xmlns:p14="http://schemas.microsoft.com/office/powerpoint/2010/main" val="227209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37</a:t>
            </a:fld>
            <a:endParaRPr lang="en-US" altLang="en-US" dirty="0"/>
          </a:p>
        </p:txBody>
      </p:sp>
    </p:spTree>
    <p:extLst>
      <p:ext uri="{BB962C8B-B14F-4D97-AF65-F5344CB8AC3E}">
        <p14:creationId xmlns:p14="http://schemas.microsoft.com/office/powerpoint/2010/main" val="2784755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38</a:t>
            </a:fld>
            <a:endParaRPr lang="en-US" altLang="en-US" dirty="0"/>
          </a:p>
        </p:txBody>
      </p:sp>
    </p:spTree>
    <p:extLst>
      <p:ext uri="{BB962C8B-B14F-4D97-AF65-F5344CB8AC3E}">
        <p14:creationId xmlns:p14="http://schemas.microsoft.com/office/powerpoint/2010/main" val="416100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a:t>
            </a:fld>
            <a:endParaRPr lang="en-US" altLang="en-US" dirty="0"/>
          </a:p>
        </p:txBody>
      </p:sp>
    </p:spTree>
    <p:extLst>
      <p:ext uri="{BB962C8B-B14F-4D97-AF65-F5344CB8AC3E}">
        <p14:creationId xmlns:p14="http://schemas.microsoft.com/office/powerpoint/2010/main" val="432320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39</a:t>
            </a:fld>
            <a:endParaRPr lang="en-US" altLang="en-US" dirty="0"/>
          </a:p>
        </p:txBody>
      </p:sp>
    </p:spTree>
    <p:extLst>
      <p:ext uri="{BB962C8B-B14F-4D97-AF65-F5344CB8AC3E}">
        <p14:creationId xmlns:p14="http://schemas.microsoft.com/office/powerpoint/2010/main" val="564279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40</a:t>
            </a:fld>
            <a:endParaRPr lang="en-US" altLang="en-US" dirty="0"/>
          </a:p>
        </p:txBody>
      </p:sp>
    </p:spTree>
    <p:extLst>
      <p:ext uri="{BB962C8B-B14F-4D97-AF65-F5344CB8AC3E}">
        <p14:creationId xmlns:p14="http://schemas.microsoft.com/office/powerpoint/2010/main" val="3302833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41</a:t>
            </a:fld>
            <a:endParaRPr lang="en-US" altLang="en-US" dirty="0"/>
          </a:p>
        </p:txBody>
      </p:sp>
    </p:spTree>
    <p:extLst>
      <p:ext uri="{BB962C8B-B14F-4D97-AF65-F5344CB8AC3E}">
        <p14:creationId xmlns:p14="http://schemas.microsoft.com/office/powerpoint/2010/main" val="2240519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42</a:t>
            </a:fld>
            <a:endParaRPr lang="en-US" altLang="en-US" dirty="0"/>
          </a:p>
        </p:txBody>
      </p:sp>
    </p:spTree>
    <p:extLst>
      <p:ext uri="{BB962C8B-B14F-4D97-AF65-F5344CB8AC3E}">
        <p14:creationId xmlns:p14="http://schemas.microsoft.com/office/powerpoint/2010/main" val="1322071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43</a:t>
            </a:fld>
            <a:endParaRPr lang="en-US" altLang="en-US" dirty="0"/>
          </a:p>
        </p:txBody>
      </p:sp>
    </p:spTree>
    <p:extLst>
      <p:ext uri="{BB962C8B-B14F-4D97-AF65-F5344CB8AC3E}">
        <p14:creationId xmlns:p14="http://schemas.microsoft.com/office/powerpoint/2010/main" val="3431593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44</a:t>
            </a:fld>
            <a:endParaRPr lang="en-US" altLang="en-US" dirty="0"/>
          </a:p>
        </p:txBody>
      </p:sp>
    </p:spTree>
    <p:extLst>
      <p:ext uri="{BB962C8B-B14F-4D97-AF65-F5344CB8AC3E}">
        <p14:creationId xmlns:p14="http://schemas.microsoft.com/office/powerpoint/2010/main" val="2690066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45</a:t>
            </a:fld>
            <a:endParaRPr lang="en-US" altLang="en-US" dirty="0"/>
          </a:p>
        </p:txBody>
      </p:sp>
    </p:spTree>
    <p:extLst>
      <p:ext uri="{BB962C8B-B14F-4D97-AF65-F5344CB8AC3E}">
        <p14:creationId xmlns:p14="http://schemas.microsoft.com/office/powerpoint/2010/main" val="1039399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46</a:t>
            </a:fld>
            <a:endParaRPr lang="en-US" altLang="en-US" dirty="0"/>
          </a:p>
        </p:txBody>
      </p:sp>
    </p:spTree>
    <p:extLst>
      <p:ext uri="{BB962C8B-B14F-4D97-AF65-F5344CB8AC3E}">
        <p14:creationId xmlns:p14="http://schemas.microsoft.com/office/powerpoint/2010/main" val="1041350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47</a:t>
            </a:fld>
            <a:endParaRPr lang="en-US" altLang="en-US" dirty="0"/>
          </a:p>
        </p:txBody>
      </p:sp>
    </p:spTree>
    <p:extLst>
      <p:ext uri="{BB962C8B-B14F-4D97-AF65-F5344CB8AC3E}">
        <p14:creationId xmlns:p14="http://schemas.microsoft.com/office/powerpoint/2010/main" val="601925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48</a:t>
            </a:fld>
            <a:endParaRPr lang="en-US" altLang="en-US" dirty="0"/>
          </a:p>
        </p:txBody>
      </p:sp>
    </p:spTree>
    <p:extLst>
      <p:ext uri="{BB962C8B-B14F-4D97-AF65-F5344CB8AC3E}">
        <p14:creationId xmlns:p14="http://schemas.microsoft.com/office/powerpoint/2010/main" val="425071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a:t>
            </a:fld>
            <a:endParaRPr lang="en-US" altLang="en-US" dirty="0"/>
          </a:p>
        </p:txBody>
      </p:sp>
    </p:spTree>
    <p:extLst>
      <p:ext uri="{BB962C8B-B14F-4D97-AF65-F5344CB8AC3E}">
        <p14:creationId xmlns:p14="http://schemas.microsoft.com/office/powerpoint/2010/main" val="2343622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49</a:t>
            </a:fld>
            <a:endParaRPr lang="en-US" altLang="en-US" dirty="0"/>
          </a:p>
        </p:txBody>
      </p:sp>
    </p:spTree>
    <p:extLst>
      <p:ext uri="{BB962C8B-B14F-4D97-AF65-F5344CB8AC3E}">
        <p14:creationId xmlns:p14="http://schemas.microsoft.com/office/powerpoint/2010/main" val="2991758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50</a:t>
            </a:fld>
            <a:endParaRPr lang="en-US" altLang="en-US" dirty="0"/>
          </a:p>
        </p:txBody>
      </p:sp>
    </p:spTree>
    <p:extLst>
      <p:ext uri="{BB962C8B-B14F-4D97-AF65-F5344CB8AC3E}">
        <p14:creationId xmlns:p14="http://schemas.microsoft.com/office/powerpoint/2010/main" val="57614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5</a:t>
            </a:fld>
            <a:endParaRPr lang="en-US" altLang="en-US" dirty="0"/>
          </a:p>
        </p:txBody>
      </p:sp>
    </p:spTree>
    <p:extLst>
      <p:ext uri="{BB962C8B-B14F-4D97-AF65-F5344CB8AC3E}">
        <p14:creationId xmlns:p14="http://schemas.microsoft.com/office/powerpoint/2010/main" val="6039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6</a:t>
            </a:fld>
            <a:endParaRPr lang="en-US" altLang="en-US" dirty="0"/>
          </a:p>
        </p:txBody>
      </p:sp>
    </p:spTree>
    <p:extLst>
      <p:ext uri="{BB962C8B-B14F-4D97-AF65-F5344CB8AC3E}">
        <p14:creationId xmlns:p14="http://schemas.microsoft.com/office/powerpoint/2010/main" val="402902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7</a:t>
            </a:fld>
            <a:endParaRPr lang="en-US" altLang="en-US" dirty="0"/>
          </a:p>
        </p:txBody>
      </p:sp>
    </p:spTree>
    <p:extLst>
      <p:ext uri="{BB962C8B-B14F-4D97-AF65-F5344CB8AC3E}">
        <p14:creationId xmlns:p14="http://schemas.microsoft.com/office/powerpoint/2010/main" val="409172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8</a:t>
            </a:fld>
            <a:endParaRPr lang="en-US" altLang="en-US" dirty="0"/>
          </a:p>
        </p:txBody>
      </p:sp>
    </p:spTree>
    <p:extLst>
      <p:ext uri="{BB962C8B-B14F-4D97-AF65-F5344CB8AC3E}">
        <p14:creationId xmlns:p14="http://schemas.microsoft.com/office/powerpoint/2010/main" val="3013426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Rectangle 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 y="5175591"/>
            <a:ext cx="3810000" cy="561975"/>
          </a:xfrm>
          <a:prstGeom prst="rect">
            <a:avLst/>
          </a:prstGeom>
        </p:spPr>
      </p:pic>
    </p:spTree>
    <p:extLst>
      <p:ext uri="{BB962C8B-B14F-4D97-AF65-F5344CB8AC3E}">
        <p14:creationId xmlns:p14="http://schemas.microsoft.com/office/powerpoint/2010/main" val="1124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57FC493C-50C0-4181-8B98-3E084C894E4B}" type="slidenum">
              <a:rPr lang="en-US" altLang="en-US"/>
              <a:pPr>
                <a:defRPr/>
              </a:pPr>
              <a:t>‹#›</a:t>
            </a:fld>
            <a:endParaRPr lang="en-US" altLang="en-US" dirty="0"/>
          </a:p>
        </p:txBody>
      </p:sp>
      <p:sp>
        <p:nvSpPr>
          <p:cNvPr id="12" name="Rectangle 11"/>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3"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037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388853"/>
            <a:ext cx="4194123" cy="4741783"/>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1388853"/>
            <a:ext cx="6889193" cy="4741782"/>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EB56EAAE-BFAD-4277-8E49-9D3BABD59324}"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txBox="1">
            <a:spLocks/>
          </p:cNvSpPr>
          <p:nvPr userDrawn="1"/>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dirty="0"/>
              <a:t>Click to edit Master title style</a:t>
            </a:r>
          </a:p>
        </p:txBody>
      </p:sp>
    </p:spTree>
    <p:extLst>
      <p:ext uri="{BB962C8B-B14F-4D97-AF65-F5344CB8AC3E}">
        <p14:creationId xmlns:p14="http://schemas.microsoft.com/office/powerpoint/2010/main" val="189178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500995"/>
            <a:ext cx="4194123" cy="4629640"/>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1500996"/>
            <a:ext cx="6889193" cy="4629639"/>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4D673B51-39B3-49F6-9AD8-56169CBDF58C}"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txBox="1">
            <a:spLocks/>
          </p:cNvSpPr>
          <p:nvPr userDrawn="1"/>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dirty="0"/>
              <a:t>Click to edit Master title style</a:t>
            </a:r>
          </a:p>
        </p:txBody>
      </p:sp>
    </p:spTree>
    <p:extLst>
      <p:ext uri="{BB962C8B-B14F-4D97-AF65-F5344CB8AC3E}">
        <p14:creationId xmlns:p14="http://schemas.microsoft.com/office/powerpoint/2010/main" val="111168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2" name="Slide Number Placeholder 2"/>
          <p:cNvSpPr>
            <a:spLocks noGrp="1"/>
          </p:cNvSpPr>
          <p:nvPr>
            <p:ph type="sldNum" sz="quarter" idx="120"/>
          </p:nvPr>
        </p:nvSpPr>
        <p:spPr/>
        <p:txBody>
          <a:bodyPr/>
          <a:lstStyle>
            <a:lvl1pPr>
              <a:defRPr smtClean="0"/>
            </a:lvl1pPr>
          </a:lstStyle>
          <a:p>
            <a:pPr>
              <a:defRPr/>
            </a:pPr>
            <a:fld id="{3A222C60-0C88-4802-B3D8-A53E3CE67CAB}" type="slidenum">
              <a:rPr lang="en-US" altLang="en-US"/>
              <a:pPr>
                <a:defRPr/>
              </a:pPr>
              <a:t>‹#›</a:t>
            </a:fld>
            <a:endParaRPr lang="en-US" altLang="en-US" dirty="0"/>
          </a:p>
        </p:txBody>
      </p:sp>
      <p:sp>
        <p:nvSpPr>
          <p:cNvPr id="133" name="Rectangle 132"/>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3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0885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dirty="0"/>
          </a:p>
        </p:txBody>
      </p:sp>
    </p:spTree>
    <p:extLst>
      <p:ext uri="{BB962C8B-B14F-4D97-AF65-F5344CB8AC3E}">
        <p14:creationId xmlns:p14="http://schemas.microsoft.com/office/powerpoint/2010/main" val="344764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12478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492369"/>
            <a:ext cx="11260667" cy="4709463"/>
          </a:xfrm>
        </p:spPr>
        <p:txBody>
          <a:bodyPr/>
          <a:lstStyle/>
          <a:p>
            <a:pPr lvl="0"/>
            <a:endParaRPr lang="en-US" noProof="0" dirty="0"/>
          </a:p>
        </p:txBody>
      </p:sp>
      <p:sp>
        <p:nvSpPr>
          <p:cNvPr id="4" name="Slide Number Placeholder 3"/>
          <p:cNvSpPr>
            <a:spLocks noGrp="1"/>
          </p:cNvSpPr>
          <p:nvPr>
            <p:ph type="sldNum" sz="quarter" idx="19"/>
          </p:nvPr>
        </p:nvSpPr>
        <p:spPr/>
        <p:txBody>
          <a:bodyPr/>
          <a:lstStyle>
            <a:lvl1pPr>
              <a:defRPr/>
            </a:lvl1pPr>
          </a:lstStyle>
          <a:p>
            <a:pPr>
              <a:defRPr/>
            </a:pPr>
            <a:fld id="{728C3C7A-FFFE-4483-A4C6-E69FC7FB4A6F}"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7131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66491"/>
            <a:ext cx="5545665" cy="4728992"/>
          </a:xfrm>
        </p:spPr>
        <p:txBody>
          <a:bodyPr/>
          <a:lstStyle/>
          <a:p>
            <a:pPr lvl="0"/>
            <a:endParaRPr lang="en-US" noProof="0" dirty="0"/>
          </a:p>
        </p:txBody>
      </p:sp>
      <p:sp>
        <p:nvSpPr>
          <p:cNvPr id="13" name="Chart Placeholder 4"/>
          <p:cNvSpPr>
            <a:spLocks noGrp="1"/>
          </p:cNvSpPr>
          <p:nvPr>
            <p:ph type="chart" sz="quarter" idx="19"/>
          </p:nvPr>
        </p:nvSpPr>
        <p:spPr>
          <a:xfrm>
            <a:off x="6143978" y="1466491"/>
            <a:ext cx="5545665" cy="4728992"/>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6A118897-D4B5-4C14-AF02-9377D8A8E0F2}"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09549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83743"/>
            <a:ext cx="5545665" cy="4815254"/>
          </a:xfrm>
        </p:spPr>
        <p:txBody>
          <a:bodyPr/>
          <a:lstStyle/>
          <a:p>
            <a:pPr lvl="0"/>
            <a:endParaRPr lang="en-US" noProof="0" dirty="0"/>
          </a:p>
        </p:txBody>
      </p:sp>
      <p:sp>
        <p:nvSpPr>
          <p:cNvPr id="13" name="Chart Placeholder 4"/>
          <p:cNvSpPr>
            <a:spLocks noGrp="1"/>
          </p:cNvSpPr>
          <p:nvPr>
            <p:ph type="chart" sz="quarter" idx="19"/>
          </p:nvPr>
        </p:nvSpPr>
        <p:spPr>
          <a:xfrm>
            <a:off x="6143978" y="1483743"/>
            <a:ext cx="5545665" cy="2228688"/>
          </a:xfrm>
        </p:spPr>
        <p:txBody>
          <a:bodyPr/>
          <a:lstStyle/>
          <a:p>
            <a:pPr lvl="0"/>
            <a:endParaRPr lang="en-US" noProof="0" dirty="0"/>
          </a:p>
        </p:txBody>
      </p:sp>
      <p:sp>
        <p:nvSpPr>
          <p:cNvPr id="8" name="Chart Placeholder 4"/>
          <p:cNvSpPr>
            <a:spLocks noGrp="1"/>
          </p:cNvSpPr>
          <p:nvPr>
            <p:ph type="chart" sz="quarter" idx="20"/>
          </p:nvPr>
        </p:nvSpPr>
        <p:spPr>
          <a:xfrm>
            <a:off x="6149622" y="4059727"/>
            <a:ext cx="5545665" cy="2228688"/>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5C099D6D-C50A-43E0-A7E1-A543FB93052F}" type="slidenum">
              <a:rPr lang="en-US" altLang="en-US"/>
              <a:pPr>
                <a:defRPr/>
              </a:pPr>
              <a:t>‹#›</a:t>
            </a:fld>
            <a:endParaRPr lang="en-US" altLang="en-US" dirty="0"/>
          </a:p>
        </p:txBody>
      </p:sp>
      <p:sp>
        <p:nvSpPr>
          <p:cNvPr id="9" name="Rectangle 8"/>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58612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13" name="Chart Placeholder 4"/>
          <p:cNvSpPr>
            <a:spLocks noGrp="1"/>
          </p:cNvSpPr>
          <p:nvPr>
            <p:ph type="chart" sz="quarter" idx="19"/>
          </p:nvPr>
        </p:nvSpPr>
        <p:spPr>
          <a:xfrm>
            <a:off x="6143978" y="1386579"/>
            <a:ext cx="5545665" cy="2320646"/>
          </a:xfrm>
        </p:spPr>
        <p:txBody>
          <a:bodyPr/>
          <a:lstStyle/>
          <a:p>
            <a:pPr lvl="0"/>
            <a:endParaRPr lang="en-US" noProof="0" dirty="0"/>
          </a:p>
        </p:txBody>
      </p:sp>
      <p:sp>
        <p:nvSpPr>
          <p:cNvPr id="8" name="Chart Placeholder 4"/>
          <p:cNvSpPr>
            <a:spLocks noGrp="1"/>
          </p:cNvSpPr>
          <p:nvPr>
            <p:ph type="chart" sz="quarter" idx="20"/>
          </p:nvPr>
        </p:nvSpPr>
        <p:spPr>
          <a:xfrm>
            <a:off x="6149622" y="3962563"/>
            <a:ext cx="5545665" cy="2320646"/>
          </a:xfrm>
        </p:spPr>
        <p:txBody>
          <a:bodyPr/>
          <a:lstStyle/>
          <a:p>
            <a:pPr lvl="0"/>
            <a:endParaRPr lang="en-US" noProof="0" dirty="0"/>
          </a:p>
        </p:txBody>
      </p:sp>
      <p:sp>
        <p:nvSpPr>
          <p:cNvPr id="9" name="Chart Placeholder 4"/>
          <p:cNvSpPr>
            <a:spLocks noGrp="1"/>
          </p:cNvSpPr>
          <p:nvPr>
            <p:ph type="chart" sz="quarter" idx="21"/>
          </p:nvPr>
        </p:nvSpPr>
        <p:spPr>
          <a:xfrm>
            <a:off x="462845" y="1380229"/>
            <a:ext cx="5545665" cy="2320646"/>
          </a:xfrm>
        </p:spPr>
        <p:txBody>
          <a:bodyPr/>
          <a:lstStyle/>
          <a:p>
            <a:pPr lvl="0"/>
            <a:endParaRPr lang="en-US" noProof="0" dirty="0"/>
          </a:p>
        </p:txBody>
      </p:sp>
      <p:sp>
        <p:nvSpPr>
          <p:cNvPr id="14" name="Chart Placeholder 4"/>
          <p:cNvSpPr>
            <a:spLocks noGrp="1"/>
          </p:cNvSpPr>
          <p:nvPr>
            <p:ph type="chart" sz="quarter" idx="22"/>
          </p:nvPr>
        </p:nvSpPr>
        <p:spPr>
          <a:xfrm>
            <a:off x="468489" y="3956213"/>
            <a:ext cx="5545665" cy="2320646"/>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4C3FBB0B-C2E6-43D1-8A71-9B67AC369E11}" type="slidenum">
              <a:rPr lang="en-US" altLang="en-US"/>
              <a:pPr>
                <a:defRPr/>
              </a:pPr>
              <a:t>‹#›</a:t>
            </a:fld>
            <a:endParaRPr lang="en-US" altLang="en-US" dirty="0"/>
          </a:p>
        </p:txBody>
      </p:sp>
      <p:sp>
        <p:nvSpPr>
          <p:cNvPr id="11" name="Rectangle 10"/>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6908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2"/>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 y="5175591"/>
            <a:ext cx="3810000" cy="561975"/>
          </a:xfrm>
          <a:prstGeom prst="rect">
            <a:avLst/>
          </a:prstGeom>
        </p:spPr>
      </p:pic>
    </p:spTree>
    <p:extLst>
      <p:ext uri="{BB962C8B-B14F-4D97-AF65-F5344CB8AC3E}">
        <p14:creationId xmlns:p14="http://schemas.microsoft.com/office/powerpoint/2010/main" val="3182437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381712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466373" y="1423358"/>
            <a:ext cx="11372849" cy="4795512"/>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3A65391-5C50-4106-8E27-549388FA9190}" type="slidenum">
              <a:rPr lang="en-US" altLang="en-US"/>
              <a:pPr>
                <a:defRPr/>
              </a:pPr>
              <a:t>‹#›</a:t>
            </a:fld>
            <a:endParaRPr lang="en-US" altLang="en-US" dirty="0"/>
          </a:p>
        </p:txBody>
      </p:sp>
      <p:sp>
        <p:nvSpPr>
          <p:cNvPr id="7" name="Rectangle 6"/>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8"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0438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p:cNvSpPr>
            <a:spLocks noChangeArrowheads="1"/>
          </p:cNvSpPr>
          <p:nvPr/>
        </p:nvSpPr>
        <p:spPr bwMode="auto">
          <a:xfrm>
            <a:off x="0" y="429260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hasCustomPrompt="1"/>
          </p:nvPr>
        </p:nvSpPr>
        <p:spPr>
          <a:xfrm>
            <a:off x="1154547" y="2721693"/>
            <a:ext cx="9728968" cy="1450437"/>
          </a:xfrm>
          <a:noFill/>
        </p:spPr>
        <p:txBody>
          <a:bodyPr lIns="0" tIns="0" rIns="0" bIns="0" anchor="b">
            <a:normAutofit/>
          </a:bodyPr>
          <a:lstStyle>
            <a:lvl1pPr>
              <a:defRPr sz="3800" b="1" cap="none" baseline="0">
                <a:solidFill>
                  <a:schemeClr val="bg1"/>
                </a:solidFill>
                <a:latin typeface="+mn-lt"/>
              </a:defRPr>
            </a:lvl1pPr>
          </a:lstStyle>
          <a:p>
            <a:r>
              <a:rPr lang="en-US" dirty="0"/>
              <a:t>Thank you!</a:t>
            </a: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4085" y="6247607"/>
            <a:ext cx="3073400" cy="457200"/>
          </a:xfrm>
          <a:prstGeom prst="rect">
            <a:avLst/>
          </a:prstGeom>
        </p:spPr>
      </p:pic>
    </p:spTree>
    <p:extLst>
      <p:ext uri="{BB962C8B-B14F-4D97-AF65-F5344CB8AC3E}">
        <p14:creationId xmlns:p14="http://schemas.microsoft.com/office/powerpoint/2010/main" val="224516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86F18D4-3E0C-4746-82BC-26FCE0A0B5C1}" type="datetimeFigureOut">
              <a:rPr lang="en-US"/>
              <a:pPr>
                <a:defRPr/>
              </a:pPr>
              <a:t>21-Jun-21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5B4192AE-CCB4-4188-9EB9-8A02E104BC79}" type="slidenum">
              <a:rPr lang="en-US"/>
              <a:pPr/>
              <a:t>‹#›</a:t>
            </a:fld>
            <a:endParaRPr lang="en-US"/>
          </a:p>
        </p:txBody>
      </p:sp>
    </p:spTree>
    <p:extLst>
      <p:ext uri="{BB962C8B-B14F-4D97-AF65-F5344CB8AC3E}">
        <p14:creationId xmlns:p14="http://schemas.microsoft.com/office/powerpoint/2010/main" val="308224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643CB356-49FF-408A-9AFA-228FE81D888B}" type="datetimeFigureOut">
              <a:rPr lang="sr-Latn-RS" smtClean="0"/>
              <a:t>21.6.2021.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E526F37-EF55-49DB-AF73-7323A45D2C39}" type="slidenum">
              <a:rPr lang="sr-Latn-RS" smtClean="0"/>
              <a:t>‹#›</a:t>
            </a:fld>
            <a:endParaRPr lang="sr-Latn-RS"/>
          </a:p>
        </p:txBody>
      </p:sp>
    </p:spTree>
    <p:extLst>
      <p:ext uri="{BB962C8B-B14F-4D97-AF65-F5344CB8AC3E}">
        <p14:creationId xmlns:p14="http://schemas.microsoft.com/office/powerpoint/2010/main" val="215238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Rectangle 5"/>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622118" y="6116639"/>
            <a:ext cx="3625849"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 y="5175591"/>
            <a:ext cx="3810000" cy="561975"/>
          </a:xfrm>
          <a:prstGeom prst="rect">
            <a:avLst/>
          </a:prstGeom>
        </p:spPr>
      </p:pic>
    </p:spTree>
    <p:extLst>
      <p:ext uri="{BB962C8B-B14F-4D97-AF65-F5344CB8AC3E}">
        <p14:creationId xmlns:p14="http://schemas.microsoft.com/office/powerpoint/2010/main" val="245709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smtClean="0"/>
            </a:lvl1pPr>
          </a:lstStyle>
          <a:p>
            <a:pPr lvl="0"/>
            <a:r>
              <a:rPr lang="en-US" dirty="0"/>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dirty="0"/>
          </a:p>
        </p:txBody>
      </p:sp>
    </p:spTree>
    <p:extLst>
      <p:ext uri="{BB962C8B-B14F-4D97-AF65-F5344CB8AC3E}">
        <p14:creationId xmlns:p14="http://schemas.microsoft.com/office/powerpoint/2010/main" val="397343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264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7"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2"/>
          <p:cNvSpPr>
            <a:spLocks noGrp="1"/>
          </p:cNvSpPr>
          <p:nvPr>
            <p:ph type="sldNum" sz="quarter" idx="16"/>
          </p:nvPr>
        </p:nvSpPr>
        <p:spPr/>
        <p:txBody>
          <a:bodyPr/>
          <a:lstStyle>
            <a:lvl1pPr>
              <a:defRPr smtClean="0"/>
            </a:lvl1pPr>
          </a:lstStyle>
          <a:p>
            <a:pPr>
              <a:defRPr/>
            </a:pPr>
            <a:fld id="{FCF345E3-3393-4F05-8701-7097C5605FEF}"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1880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1333580"/>
            <a:ext cx="4014520" cy="4589238"/>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910667" y="1318156"/>
            <a:ext cx="6942667" cy="457002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0A9054B-9752-4A99-96D6-75B7CD0D7585}"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359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10667" y="1440611"/>
            <a:ext cx="6942667" cy="4447571"/>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69A7CE54-56ED-402C-ACB7-E75E988029F7}"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29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30455" y="1788848"/>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348107"/>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1321371"/>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C7C1CB92-385D-4A9B-A8BB-38F322DBD492}" type="slidenum">
              <a:rPr lang="en-US" altLang="en-US"/>
              <a:pPr>
                <a:defRPr/>
              </a:pPr>
              <a:t>‹#›</a:t>
            </a:fld>
            <a:endParaRPr lang="en-US" altLang="en-US" dirty="0"/>
          </a:p>
        </p:txBody>
      </p:sp>
      <p:sp>
        <p:nvSpPr>
          <p:cNvPr id="13" name="Rectangle 12"/>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19909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1.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dirty="0"/>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462" r:id="rId1"/>
    <p:sldLayoutId id="2147485463" r:id="rId2"/>
    <p:sldLayoutId id="2147485464" r:id="rId3"/>
  </p:sldLayoutIdLst>
  <p:hf sldNum="0" hdr="0" ftr="0" dt="0"/>
  <p:txStyles>
    <p:titleStyle>
      <a:lvl1pPr algn="l" rtl="0" eaLnBrk="1" fontAlgn="base" hangingPunct="1">
        <a:spcBef>
          <a:spcPct val="0"/>
        </a:spcBef>
        <a:spcAft>
          <a:spcPct val="0"/>
        </a:spcAft>
        <a:defRPr sz="260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dirty="0">
              <a:latin typeface="Andes" panose="02000000000000000000" pitchFamily="50" charset="0"/>
            </a:endParaRPr>
          </a:p>
        </p:txBody>
      </p:sp>
      <p:sp>
        <p:nvSpPr>
          <p:cNvPr id="2051" name="Freeform 85"/>
          <p:cNvSpPr>
            <a:spLocks/>
          </p:cNvSpPr>
          <p:nvPr/>
        </p:nvSpPr>
        <p:spPr bwMode="auto">
          <a:xfrm flipH="1">
            <a:off x="11394017" y="6146800"/>
            <a:ext cx="328083"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dirty="0">
              <a:latin typeface="Andes" panose="02000000000000000000" pitchFamily="50" charset="0"/>
            </a:endParaRPr>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dirty="0">
              <a:latin typeface="Andes" panose="02000000000000000000" pitchFamily="50" charset="0"/>
            </a:endParaRPr>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smtClean="0">
                <a:solidFill>
                  <a:srgbClr val="595959"/>
                </a:solidFill>
                <a:latin typeface="Andes" panose="02000000000000000000" pitchFamily="50" charset="0"/>
                <a:cs typeface="Times New Roman" panose="02020603050405020304" pitchFamily="18" charset="0"/>
              </a:defRPr>
            </a:lvl1pPr>
          </a:lstStyle>
          <a:p>
            <a:pPr>
              <a:defRPr/>
            </a:pPr>
            <a:fld id="{F0FA4145-44F5-44EB-86E2-23717ED90D7A}" type="slidenum">
              <a:rPr lang="en-US" altLang="en-US" smtClean="0"/>
              <a:pPr>
                <a:defRPr/>
              </a:pPr>
              <a:t>‹#›</a:t>
            </a:fld>
            <a:endParaRPr lang="en-US" altLang="en-US" dirty="0"/>
          </a:p>
        </p:txBody>
      </p:sp>
      <p:pic>
        <p:nvPicPr>
          <p:cNvPr id="9" name="Picture 8"/>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319492" y="6372226"/>
            <a:ext cx="2402609" cy="354385"/>
          </a:xfrm>
          <a:prstGeom prst="rect">
            <a:avLst/>
          </a:prstGeom>
        </p:spPr>
      </p:pic>
    </p:spTree>
  </p:cSld>
  <p:clrMap bg1="lt1" tx1="dk1" bg2="lt2" tx2="dk2" accent1="accent1" accent2="accent2" accent3="accent3" accent4="accent4" accent5="accent5" accent6="accent6" hlink="hlink" folHlink="folHlink"/>
  <p:sldLayoutIdLst>
    <p:sldLayoutId id="2147485465" r:id="rId1"/>
    <p:sldLayoutId id="2147485466" r:id="rId2"/>
    <p:sldLayoutId id="2147485467" r:id="rId3"/>
    <p:sldLayoutId id="2147485450" r:id="rId4"/>
    <p:sldLayoutId id="2147485451" r:id="rId5"/>
    <p:sldLayoutId id="2147485452" r:id="rId6"/>
    <p:sldLayoutId id="2147485453" r:id="rId7"/>
    <p:sldLayoutId id="2147485454" r:id="rId8"/>
    <p:sldLayoutId id="2147485455" r:id="rId9"/>
    <p:sldLayoutId id="2147485468" r:id="rId10"/>
    <p:sldLayoutId id="2147485456" r:id="rId11"/>
    <p:sldLayoutId id="2147485469" r:id="rId12"/>
    <p:sldLayoutId id="2147485457" r:id="rId13"/>
    <p:sldLayoutId id="2147485458" r:id="rId14"/>
    <p:sldLayoutId id="2147485459" r:id="rId15"/>
    <p:sldLayoutId id="2147485460" r:id="rId16"/>
    <p:sldLayoutId id="2147485470" r:id="rId17"/>
    <p:sldLayoutId id="2147485461" r:id="rId18"/>
    <p:sldLayoutId id="2147485474" r:id="rId19"/>
    <p:sldLayoutId id="2147485475" r:id="rId20"/>
    <p:sldLayoutId id="2147485476" r:id="rId21"/>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1778b8962545b16b22" TargetMode="External"/><Relationship Id="rId5" Type="http://schemas.openxmlformats.org/officeDocument/2006/relationships/image" Target="../media/image7.png"/><Relationship Id="rId4" Type="http://schemas.openxmlformats.org/officeDocument/2006/relationships/image" Target="cid:1778b8962534ce8e9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3.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5103" y="1377950"/>
            <a:ext cx="10945638" cy="1822450"/>
          </a:xfrm>
        </p:spPr>
        <p:txBody>
          <a:bodyPr>
            <a:normAutofit/>
          </a:bodyPr>
          <a:lstStyle/>
          <a:p>
            <a:pPr algn="ctr">
              <a:defRPr/>
            </a:pPr>
            <a:r>
              <a:rPr lang="sr-Cyrl-RS" altLang="sr-Latn-RS" sz="4800" dirty="0"/>
              <a:t>ПРОЦЕНА ВРЕДНОСТИ СТЕЧАЈНОГ ДУЖНИКА </a:t>
            </a:r>
            <a:endParaRPr lang="en-US" sz="4800" dirty="0">
              <a:ea typeface="+mj-ea"/>
              <a:cs typeface="+mj-cs"/>
            </a:endParaRPr>
          </a:p>
        </p:txBody>
      </p:sp>
      <p:sp>
        <p:nvSpPr>
          <p:cNvPr id="5" name="Text Placeholder 7">
            <a:extLst>
              <a:ext uri="{FF2B5EF4-FFF2-40B4-BE49-F238E27FC236}">
                <a16:creationId xmlns:a16="http://schemas.microsoft.com/office/drawing/2014/main" id="{81FD4B65-BECE-47DC-989B-58E52A28AA95}"/>
              </a:ext>
            </a:extLst>
          </p:cNvPr>
          <p:cNvSpPr txBox="1">
            <a:spLocks/>
          </p:cNvSpPr>
          <p:nvPr/>
        </p:nvSpPr>
        <p:spPr bwMode="auto">
          <a:xfrm>
            <a:off x="9031590" y="5242438"/>
            <a:ext cx="28209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ea typeface="MS PGothic" pitchFamily="34" charset="-128"/>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solidFill>
                  <a:schemeClr val="tx1"/>
                </a:solidFill>
                <a:latin typeface="+mn-lt"/>
                <a:ea typeface="MS PGothic" pitchFamily="34" charset="-128"/>
                <a:cs typeface="Andes ExtraLight"/>
              </a:defRPr>
            </a:lvl2pPr>
            <a:lvl3pPr marL="4763" indent="909638"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3pPr>
            <a:lvl4pPr marL="16002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4pPr>
            <a:lvl5pPr marL="20574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sr-Cyrl-RS" altLang="en-US" kern="0" dirty="0">
                <a:cs typeface="Arial" panose="020B0604020202020204" pitchFamily="34" charset="0"/>
              </a:rPr>
              <a:t>Београд, 23.06.2021. године</a:t>
            </a:r>
            <a:endParaRPr lang="sr-Latn-BA" altLang="en-US" kern="0" dirty="0">
              <a:cs typeface="Arial" panose="020B0604020202020204" pitchFamily="34" charset="0"/>
            </a:endParaRPr>
          </a:p>
        </p:txBody>
      </p:sp>
      <p:sp>
        <p:nvSpPr>
          <p:cNvPr id="9" name="Rectangle 5">
            <a:extLst>
              <a:ext uri="{FF2B5EF4-FFF2-40B4-BE49-F238E27FC236}">
                <a16:creationId xmlns:a16="http://schemas.microsoft.com/office/drawing/2014/main" id="{E09CE537-7851-4C88-A59B-040337D4C9A1}"/>
              </a:ext>
            </a:extLst>
          </p:cNvPr>
          <p:cNvSpPr txBox="1">
            <a:spLocks/>
          </p:cNvSpPr>
          <p:nvPr/>
        </p:nvSpPr>
        <p:spPr>
          <a:xfrm>
            <a:off x="8477956" y="3770729"/>
            <a:ext cx="4280584" cy="553108"/>
          </a:xfrm>
          <a:prstGeom prst="rect">
            <a:avLst/>
          </a:prstGeom>
        </p:spPr>
        <p:txBody>
          <a:bodyPr>
            <a:no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sr-Cyrl-RS" altLang="sr-Latn-RS" sz="2500" b="0" kern="0" dirty="0">
                <a:solidFill>
                  <a:schemeClr val="bg1"/>
                </a:solidFill>
              </a:rPr>
              <a:t>Проф. Бранко Радуловић</a:t>
            </a:r>
            <a:endParaRPr lang="sr-Latn-CS" altLang="sr-Latn-RS" sz="2500" b="0" kern="0" dirty="0">
              <a:solidFill>
                <a:schemeClr val="bg1"/>
              </a:solidFill>
            </a:endParaRPr>
          </a:p>
        </p:txBody>
      </p:sp>
      <p:pic>
        <p:nvPicPr>
          <p:cNvPr id="7" name="m_-7725452553062826258gmail-m_6506692834120633349m_2092034742575386136Picture 4">
            <a:extLst>
              <a:ext uri="{FF2B5EF4-FFF2-40B4-BE49-F238E27FC236}">
                <a16:creationId xmlns:a16="http://schemas.microsoft.com/office/drawing/2014/main" id="{28D7AC49-ED8E-4B68-9BCB-C076F6CA399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04697" y="5156200"/>
            <a:ext cx="2362200" cy="647700"/>
          </a:xfrm>
          <a:prstGeom prst="rect">
            <a:avLst/>
          </a:prstGeom>
          <a:noFill/>
          <a:ln>
            <a:noFill/>
          </a:ln>
        </p:spPr>
      </p:pic>
      <p:pic>
        <p:nvPicPr>
          <p:cNvPr id="8" name="m_-7725452553062826258gmail-m_6506692834120633349m_2092034742575386136Picture 10">
            <a:extLst>
              <a:ext uri="{FF2B5EF4-FFF2-40B4-BE49-F238E27FC236}">
                <a16:creationId xmlns:a16="http://schemas.microsoft.com/office/drawing/2014/main" id="{8AEBABF9-16CF-4202-952A-FF12F0CCA877}"/>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75452" y="5195248"/>
            <a:ext cx="2057400" cy="59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5D55E-3D19-41A3-B90F-73217903BF3D}"/>
              </a:ext>
            </a:extLst>
          </p:cNvPr>
          <p:cNvSpPr>
            <a:spLocks noGrp="1"/>
          </p:cNvSpPr>
          <p:nvPr>
            <p:ph sz="quarter" idx="10"/>
          </p:nvPr>
        </p:nvSpPr>
        <p:spPr>
          <a:xfrm>
            <a:off x="457869" y="1460501"/>
            <a:ext cx="11253740" cy="4600863"/>
          </a:xfrm>
        </p:spPr>
        <p:txBody>
          <a:bodyPr/>
          <a:lstStyle/>
          <a:p>
            <a:r>
              <a:rPr lang="ru-RU" dirty="0"/>
              <a:t>Циљ процене одређује изабрани приступ и метод процене. </a:t>
            </a:r>
          </a:p>
          <a:p>
            <a:r>
              <a:rPr lang="ru-RU" dirty="0"/>
              <a:t>Предмети процене могу бити:</a:t>
            </a:r>
          </a:p>
          <a:p>
            <a:pPr lvl="3"/>
            <a:r>
              <a:rPr lang="ru-RU" dirty="0"/>
              <a:t>Укупна актива</a:t>
            </a:r>
          </a:p>
          <a:p>
            <a:pPr lvl="3"/>
            <a:r>
              <a:rPr lang="ru-RU" dirty="0"/>
              <a:t>Специфична имовина или врсте имовине</a:t>
            </a:r>
          </a:p>
          <a:p>
            <a:pPr lvl="3"/>
            <a:r>
              <a:rPr lang="ru-RU" dirty="0"/>
              <a:t>Капитал</a:t>
            </a:r>
            <a:endParaRPr lang="en-US" dirty="0"/>
          </a:p>
        </p:txBody>
      </p:sp>
      <p:sp>
        <p:nvSpPr>
          <p:cNvPr id="3" name="Title 2">
            <a:extLst>
              <a:ext uri="{FF2B5EF4-FFF2-40B4-BE49-F238E27FC236}">
                <a16:creationId xmlns:a16="http://schemas.microsoft.com/office/drawing/2014/main" id="{F9236710-FAEA-4DE5-B4B2-7D22CE453A59}"/>
              </a:ext>
            </a:extLst>
          </p:cNvPr>
          <p:cNvSpPr>
            <a:spLocks noGrp="1"/>
          </p:cNvSpPr>
          <p:nvPr>
            <p:ph type="title"/>
          </p:nvPr>
        </p:nvSpPr>
        <p:spPr>
          <a:xfrm>
            <a:off x="475913" y="301627"/>
            <a:ext cx="11282705" cy="756707"/>
          </a:xfrm>
        </p:spPr>
        <p:txBody>
          <a:bodyPr/>
          <a:lstStyle/>
          <a:p>
            <a:r>
              <a:rPr lang="sr-Cyrl-RS" dirty="0"/>
              <a:t>Циљ спровођења процене вредности </a:t>
            </a:r>
            <a:endParaRPr lang="en-US" dirty="0"/>
          </a:p>
        </p:txBody>
      </p:sp>
    </p:spTree>
    <p:extLst>
      <p:ext uri="{BB962C8B-B14F-4D97-AF65-F5344CB8AC3E}">
        <p14:creationId xmlns:p14="http://schemas.microsoft.com/office/powerpoint/2010/main" val="204373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41" y="3363223"/>
            <a:ext cx="10921623" cy="831221"/>
          </a:xfrm>
        </p:spPr>
        <p:txBody>
          <a:bodyPr anchor="ctr">
            <a:noAutofit/>
          </a:bodyPr>
          <a:lstStyle/>
          <a:p>
            <a:r>
              <a:rPr lang="sr-Cyrl-RS" dirty="0"/>
              <a:t>Процена и стечајни оквир Републике Србије</a:t>
            </a:r>
            <a:endParaRPr lang="bs-Latn-BA" dirty="0"/>
          </a:p>
        </p:txBody>
      </p:sp>
    </p:spTree>
    <p:extLst>
      <p:ext uri="{BB962C8B-B14F-4D97-AF65-F5344CB8AC3E}">
        <p14:creationId xmlns:p14="http://schemas.microsoft.com/office/powerpoint/2010/main" val="238690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lgn="ctr">
              <a:buNone/>
            </a:pPr>
            <a:r>
              <a:rPr lang="sr-Cyrl-RS" b="1" dirty="0"/>
              <a:t>Члан 155</a:t>
            </a:r>
            <a:endParaRPr lang="sr-Latn-RS" b="1" i="1" dirty="0"/>
          </a:p>
          <a:p>
            <a:pPr marL="0" indent="0" algn="just">
              <a:buNone/>
            </a:pPr>
            <a:r>
              <a:rPr lang="sr-Cyrl-RS" b="1" i="1" dirty="0"/>
              <a:t>Реорганизација се спроводи ако се тиме обезбеђује повољније намирење поверилаца у односу на банкротство.</a:t>
            </a:r>
            <a:endParaRPr lang="sr-Latn-RS" dirty="0"/>
          </a:p>
          <a:p>
            <a:pPr marL="0" indent="0" algn="ctr">
              <a:buNone/>
            </a:pPr>
            <a:r>
              <a:rPr lang="en-GB" sz="3900" b="1" dirty="0"/>
              <a:t>V</a:t>
            </a:r>
            <a:r>
              <a:rPr lang="sr-Latn-RS" sz="3900" b="1" baseline="-25000" dirty="0"/>
              <a:t>R</a:t>
            </a:r>
            <a:r>
              <a:rPr lang="en-GB" sz="3900" b="1" dirty="0"/>
              <a:t> &gt; V</a:t>
            </a:r>
            <a:r>
              <a:rPr lang="en-GB" sz="3900" b="1" baseline="-25000" dirty="0"/>
              <a:t>B</a:t>
            </a:r>
            <a:endParaRPr lang="sr-Latn-RS" sz="3900" b="1" baseline="-25000" dirty="0"/>
          </a:p>
          <a:p>
            <a:pPr marL="0" indent="0" algn="just">
              <a:buNone/>
            </a:pPr>
            <a:r>
              <a:rPr lang="sr-Cyrl-RS" b="1" dirty="0">
                <a:solidFill>
                  <a:srgbClr val="FF0000"/>
                </a:solidFill>
              </a:rPr>
              <a:t>Одговор на питање да ли се обезбеђује повољније намирење поверилаца у односу на банкарство даје процена вредности. </a:t>
            </a:r>
          </a:p>
          <a:p>
            <a:pPr marL="0" indent="0" algn="just">
              <a:buNone/>
            </a:pPr>
            <a:endParaRPr lang="sr-Cyrl-RS" b="1" dirty="0">
              <a:solidFill>
                <a:srgbClr val="FF0000"/>
              </a:solidFill>
            </a:endParaRPr>
          </a:p>
          <a:p>
            <a:pPr marL="0" indent="0" algn="just">
              <a:buNone/>
            </a:pPr>
            <a:r>
              <a:rPr lang="sr-Cyrl-RS" dirty="0"/>
              <a:t>Други део става практично ирелевантан.</a:t>
            </a:r>
          </a:p>
          <a:p>
            <a:pPr marL="0" indent="0">
              <a:buNone/>
            </a:pPr>
            <a:endParaRPr lang="sr-Latn-RS" dirty="0"/>
          </a:p>
        </p:txBody>
      </p:sp>
      <p:sp>
        <p:nvSpPr>
          <p:cNvPr id="2" name="Title 1"/>
          <p:cNvSpPr>
            <a:spLocks noGrp="1"/>
          </p:cNvSpPr>
          <p:nvPr>
            <p:ph type="title"/>
          </p:nvPr>
        </p:nvSpPr>
        <p:spPr/>
        <p:txBody>
          <a:bodyPr/>
          <a:lstStyle/>
          <a:p>
            <a:r>
              <a:rPr lang="sr-Cyrl-RS" dirty="0"/>
              <a:t>Спровођење организације</a:t>
            </a:r>
            <a:endParaRPr lang="sr-Latn-RS" dirty="0"/>
          </a:p>
        </p:txBody>
      </p:sp>
    </p:spTree>
    <p:extLst>
      <p:ext uri="{BB962C8B-B14F-4D97-AF65-F5344CB8AC3E}">
        <p14:creationId xmlns:p14="http://schemas.microsoft.com/office/powerpoint/2010/main" val="107064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Content Placeholder 2"/>
          <p:cNvSpPr>
            <a:spLocks noGrp="1"/>
          </p:cNvSpPr>
          <p:nvPr>
            <p:ph sz="quarter" idx="10"/>
          </p:nvPr>
        </p:nvSpPr>
        <p:spPr/>
        <p:txBody>
          <a:bodyPr/>
          <a:lstStyle/>
          <a:p>
            <a:r>
              <a:rPr lang="sr-Cyrl-RS"/>
              <a:t>Сврха</a:t>
            </a:r>
            <a:r>
              <a:rPr lang="en-CA"/>
              <a:t> </a:t>
            </a:r>
            <a:r>
              <a:rPr lang="sr-Cyrl-RS"/>
              <a:t>процене</a:t>
            </a:r>
            <a:r>
              <a:rPr lang="en-CA"/>
              <a:t> </a:t>
            </a:r>
            <a:r>
              <a:rPr lang="sr-Cyrl-RS"/>
              <a:t>одређује</a:t>
            </a:r>
            <a:r>
              <a:rPr lang="en-CA"/>
              <a:t> </a:t>
            </a:r>
            <a:endParaRPr lang="sr-Cyrl-RS"/>
          </a:p>
          <a:p>
            <a:pPr lvl="1"/>
            <a:r>
              <a:rPr lang="sr-Cyrl-RS"/>
              <a:t>избор</a:t>
            </a:r>
            <a:r>
              <a:rPr lang="en-CA"/>
              <a:t> </a:t>
            </a:r>
            <a:r>
              <a:rPr lang="sr-Cyrl-RS"/>
              <a:t>приступа</a:t>
            </a:r>
            <a:r>
              <a:rPr lang="en-CA"/>
              <a:t> </a:t>
            </a:r>
            <a:r>
              <a:rPr lang="sr-Cyrl-RS"/>
              <a:t>и</a:t>
            </a:r>
            <a:r>
              <a:rPr lang="en-CA"/>
              <a:t> </a:t>
            </a:r>
            <a:r>
              <a:rPr lang="sr-Cyrl-RS"/>
              <a:t>методе</a:t>
            </a:r>
            <a:r>
              <a:rPr lang="en-CA"/>
              <a:t> </a:t>
            </a:r>
            <a:r>
              <a:rPr lang="sr-Cyrl-RS"/>
              <a:t>процене</a:t>
            </a:r>
            <a:r>
              <a:rPr lang="en-CA"/>
              <a:t>, </a:t>
            </a:r>
            <a:r>
              <a:rPr lang="sr-Cyrl-RS"/>
              <a:t>као</a:t>
            </a:r>
            <a:r>
              <a:rPr lang="en-CA"/>
              <a:t> </a:t>
            </a:r>
            <a:r>
              <a:rPr lang="sr-Cyrl-RS"/>
              <a:t>и</a:t>
            </a:r>
            <a:r>
              <a:rPr lang="en-CA"/>
              <a:t> </a:t>
            </a:r>
            <a:r>
              <a:rPr lang="sr-Cyrl-RS"/>
              <a:t>то</a:t>
            </a:r>
            <a:r>
              <a:rPr lang="en-CA"/>
              <a:t> </a:t>
            </a:r>
            <a:r>
              <a:rPr lang="sr-Cyrl-RS"/>
              <a:t>шта</a:t>
            </a:r>
            <a:r>
              <a:rPr lang="sr-Latn-RS"/>
              <a:t> </a:t>
            </a:r>
            <a:r>
              <a:rPr lang="sr-Cyrl-RS"/>
              <a:t>је</a:t>
            </a:r>
            <a:r>
              <a:rPr lang="sr-Latn-RS"/>
              <a:t> </a:t>
            </a:r>
            <a:r>
              <a:rPr lang="sr-Cyrl-RS"/>
              <a:t>предмет</a:t>
            </a:r>
            <a:r>
              <a:rPr lang="sr-Latn-RS"/>
              <a:t> </a:t>
            </a:r>
            <a:r>
              <a:rPr lang="sr-Cyrl-RS"/>
              <a:t>процене</a:t>
            </a:r>
            <a:r>
              <a:rPr lang="en-CA"/>
              <a:t>.</a:t>
            </a:r>
          </a:p>
          <a:p>
            <a:pPr lvl="1"/>
            <a:r>
              <a:rPr lang="en-US"/>
              <a:t>Укупна актива (имовина)</a:t>
            </a:r>
          </a:p>
          <a:p>
            <a:pPr lvl="1"/>
            <a:r>
              <a:rPr lang="en-US"/>
              <a:t>Одређена имовина </a:t>
            </a:r>
          </a:p>
          <a:p>
            <a:pPr lvl="1"/>
            <a:r>
              <a:rPr lang="en-US"/>
              <a:t>Инвестирани капитал </a:t>
            </a:r>
          </a:p>
          <a:p>
            <a:pPr lvl="1"/>
            <a:r>
              <a:rPr lang="en-US"/>
              <a:t>Сопствени капитал - (контролни или мањински)</a:t>
            </a:r>
          </a:p>
          <a:p>
            <a:pPr lvl="1"/>
            <a:r>
              <a:rPr lang="en-US"/>
              <a:t>Различити типови имовине – непокретна, покретна, предузеће, финансијски интерес (право)</a:t>
            </a:r>
            <a:endParaRPr lang="sr-Cyrl-RS"/>
          </a:p>
          <a:p>
            <a:endParaRPr lang="sr-Cyrl-RS"/>
          </a:p>
          <a:p>
            <a:endParaRPr lang="en-US"/>
          </a:p>
          <a:p>
            <a:endParaRPr lang="en-US" dirty="0"/>
          </a:p>
        </p:txBody>
      </p:sp>
      <p:sp>
        <p:nvSpPr>
          <p:cNvPr id="2" name="Title 1"/>
          <p:cNvSpPr>
            <a:spLocks noGrp="1"/>
          </p:cNvSpPr>
          <p:nvPr>
            <p:ph type="title"/>
          </p:nvPr>
        </p:nvSpPr>
        <p:spPr/>
        <p:txBody>
          <a:bodyPr/>
          <a:lstStyle/>
          <a:p>
            <a:r>
              <a:rPr lang="sr-Cyrl-RS" altLang="sr-Latn-RS"/>
              <a:t>Сврха процене</a:t>
            </a:r>
            <a:endParaRPr lang="en-US" altLang="sr-Latn-RS" dirty="0"/>
          </a:p>
        </p:txBody>
      </p:sp>
    </p:spTree>
    <p:extLst>
      <p:ext uri="{BB962C8B-B14F-4D97-AF65-F5344CB8AC3E}">
        <p14:creationId xmlns:p14="http://schemas.microsoft.com/office/powerpoint/2010/main" val="298800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p:cNvSpPr>
            <a:spLocks noGrp="1"/>
          </p:cNvSpPr>
          <p:nvPr>
            <p:ph sz="quarter" idx="10"/>
          </p:nvPr>
        </p:nvSpPr>
        <p:spPr/>
        <p:txBody>
          <a:bodyPr>
            <a:normAutofit fontScale="92500" lnSpcReduction="10000"/>
          </a:bodyPr>
          <a:lstStyle/>
          <a:p>
            <a:r>
              <a:rPr lang="sr-Cyrl-RS" altLang="en-US" dirty="0"/>
              <a:t>Велики број разлога за процену вредности</a:t>
            </a:r>
          </a:p>
          <a:p>
            <a:pPr lvl="1"/>
            <a:r>
              <a:rPr lang="sr-Cyrl-RS" altLang="en-US" b="1" dirty="0"/>
              <a:t>Стечај - б</a:t>
            </a:r>
            <a:r>
              <a:rPr lang="en-US" altLang="en-US" b="1" dirty="0" err="1"/>
              <a:t>анкротство</a:t>
            </a:r>
            <a:r>
              <a:rPr lang="en-US" altLang="en-US" b="1" dirty="0"/>
              <a:t>, </a:t>
            </a:r>
            <a:r>
              <a:rPr lang="en-US" altLang="en-US" b="1" dirty="0" err="1"/>
              <a:t>реорганизација</a:t>
            </a:r>
            <a:r>
              <a:rPr lang="sr-Cyrl-RS" altLang="en-US" b="1" dirty="0"/>
              <a:t>, УППР</a:t>
            </a:r>
          </a:p>
          <a:p>
            <a:pPr lvl="1"/>
            <a:r>
              <a:rPr lang="sr-Cyrl-RS" altLang="en-US" dirty="0"/>
              <a:t>Споразумно</a:t>
            </a:r>
            <a:r>
              <a:rPr lang="en-US" altLang="en-US" dirty="0"/>
              <a:t> </a:t>
            </a:r>
            <a:r>
              <a:rPr lang="en-US" altLang="en-US" dirty="0" err="1"/>
              <a:t>финансијско</a:t>
            </a:r>
            <a:r>
              <a:rPr lang="en-US" altLang="en-US" dirty="0"/>
              <a:t> </a:t>
            </a:r>
            <a:r>
              <a:rPr lang="en-US" altLang="en-US" dirty="0" err="1"/>
              <a:t>реструктурирање</a:t>
            </a:r>
            <a:endParaRPr lang="en-US" altLang="en-US" dirty="0"/>
          </a:p>
          <a:p>
            <a:pPr lvl="1"/>
            <a:r>
              <a:rPr lang="sr-Cyrl-RS" altLang="en-US" dirty="0"/>
              <a:t>Одобравање кредита</a:t>
            </a:r>
          </a:p>
          <a:p>
            <a:pPr lvl="1"/>
            <a:r>
              <a:rPr lang="sr-Latn-CS" altLang="en-US" dirty="0" err="1"/>
              <a:t>Процена</a:t>
            </a:r>
            <a:r>
              <a:rPr lang="sr-Latn-CS" altLang="en-US" dirty="0"/>
              <a:t> </a:t>
            </a:r>
            <a:r>
              <a:rPr lang="sr-Latn-CS" altLang="en-US" dirty="0" err="1"/>
              <a:t>вредности</a:t>
            </a:r>
            <a:r>
              <a:rPr lang="sr-Latn-CS" altLang="en-US" dirty="0"/>
              <a:t> </a:t>
            </a:r>
            <a:r>
              <a:rPr lang="sr-Latn-CS" altLang="en-US" dirty="0" err="1"/>
              <a:t>акција</a:t>
            </a:r>
            <a:endParaRPr lang="sr-Latn-CS" altLang="en-US" dirty="0"/>
          </a:p>
          <a:p>
            <a:pPr lvl="2"/>
            <a:r>
              <a:rPr lang="en-US" dirty="0" err="1"/>
              <a:t>Ако</a:t>
            </a:r>
            <a:r>
              <a:rPr lang="en-US" dirty="0"/>
              <a:t> А.Д. </a:t>
            </a:r>
            <a:r>
              <a:rPr lang="en-US" dirty="0" err="1"/>
              <a:t>жели</a:t>
            </a:r>
            <a:r>
              <a:rPr lang="en-US" dirty="0"/>
              <a:t> </a:t>
            </a:r>
            <a:r>
              <a:rPr lang="en-US" dirty="0" err="1"/>
              <a:t>да</a:t>
            </a:r>
            <a:r>
              <a:rPr lang="en-US" dirty="0"/>
              <a:t> </a:t>
            </a:r>
            <a:r>
              <a:rPr lang="en-US" dirty="0" err="1"/>
              <a:t>своје</a:t>
            </a:r>
            <a:r>
              <a:rPr lang="en-US" dirty="0"/>
              <a:t> </a:t>
            </a:r>
            <a:r>
              <a:rPr lang="en-US" dirty="0" err="1"/>
              <a:t>акције</a:t>
            </a:r>
            <a:r>
              <a:rPr lang="en-US" dirty="0"/>
              <a:t> </a:t>
            </a:r>
            <a:r>
              <a:rPr lang="en-US" dirty="0" err="1"/>
              <a:t>делистира</a:t>
            </a:r>
            <a:r>
              <a:rPr lang="en-US" dirty="0"/>
              <a:t> </a:t>
            </a:r>
            <a:r>
              <a:rPr lang="en-US" dirty="0" err="1"/>
              <a:t>са</a:t>
            </a:r>
            <a:r>
              <a:rPr lang="en-US" dirty="0"/>
              <a:t> </a:t>
            </a:r>
            <a:r>
              <a:rPr lang="en-US" dirty="0" err="1"/>
              <a:t>Београдске</a:t>
            </a:r>
            <a:r>
              <a:rPr lang="en-US" dirty="0"/>
              <a:t> </a:t>
            </a:r>
            <a:r>
              <a:rPr lang="en-US" dirty="0" err="1"/>
              <a:t>берзе</a:t>
            </a:r>
            <a:r>
              <a:rPr lang="en-US" dirty="0"/>
              <a:t> </a:t>
            </a:r>
            <a:r>
              <a:rPr lang="en-US" dirty="0" err="1"/>
              <a:t>или</a:t>
            </a:r>
            <a:r>
              <a:rPr lang="en-US" dirty="0"/>
              <a:t> </a:t>
            </a:r>
            <a:r>
              <a:rPr lang="en-US" dirty="0" err="1"/>
              <a:t>доноси</a:t>
            </a:r>
            <a:r>
              <a:rPr lang="en-US" dirty="0"/>
              <a:t> </a:t>
            </a:r>
            <a:r>
              <a:rPr lang="en-US" dirty="0" err="1"/>
              <a:t>одлуку</a:t>
            </a:r>
            <a:r>
              <a:rPr lang="en-US" dirty="0"/>
              <a:t> о </a:t>
            </a:r>
            <a:r>
              <a:rPr lang="en-US" dirty="0" err="1"/>
              <a:t>располагању</a:t>
            </a:r>
            <a:r>
              <a:rPr lang="en-US" dirty="0"/>
              <a:t> </a:t>
            </a:r>
            <a:r>
              <a:rPr lang="en-US" dirty="0" err="1"/>
              <a:t>имовином</a:t>
            </a:r>
            <a:r>
              <a:rPr lang="en-US" dirty="0"/>
              <a:t> </a:t>
            </a:r>
            <a:r>
              <a:rPr lang="en-US" dirty="0" err="1"/>
              <a:t>велике</a:t>
            </a:r>
            <a:r>
              <a:rPr lang="en-US" dirty="0"/>
              <a:t> </a:t>
            </a:r>
            <a:r>
              <a:rPr lang="en-US" dirty="0" err="1"/>
              <a:t>вредности</a:t>
            </a:r>
            <a:r>
              <a:rPr lang="en-US" dirty="0"/>
              <a:t> (30% </a:t>
            </a:r>
            <a:r>
              <a:rPr lang="en-US" dirty="0" err="1"/>
              <a:t>или</a:t>
            </a:r>
            <a:r>
              <a:rPr lang="en-US" dirty="0"/>
              <a:t> </a:t>
            </a:r>
            <a:r>
              <a:rPr lang="en-US" dirty="0" err="1"/>
              <a:t>више</a:t>
            </a:r>
            <a:r>
              <a:rPr lang="en-US" dirty="0"/>
              <a:t> </a:t>
            </a:r>
            <a:r>
              <a:rPr lang="en-US" dirty="0" err="1"/>
              <a:t>од</a:t>
            </a:r>
            <a:r>
              <a:rPr lang="en-US" dirty="0"/>
              <a:t> </a:t>
            </a:r>
            <a:r>
              <a:rPr lang="en-US" dirty="0" err="1"/>
              <a:t>књиговодствене</a:t>
            </a:r>
            <a:r>
              <a:rPr lang="en-US" dirty="0"/>
              <a:t> </a:t>
            </a:r>
            <a:r>
              <a:rPr lang="en-US" dirty="0" err="1"/>
              <a:t>вредности</a:t>
            </a:r>
            <a:r>
              <a:rPr lang="en-US" dirty="0"/>
              <a:t> </a:t>
            </a:r>
            <a:r>
              <a:rPr lang="en-US" dirty="0" err="1"/>
              <a:t>имовине</a:t>
            </a:r>
            <a:r>
              <a:rPr lang="en-US" dirty="0"/>
              <a:t>), ...</a:t>
            </a:r>
            <a:endParaRPr lang="sr-Latn-CS" altLang="en-US" dirty="0"/>
          </a:p>
          <a:p>
            <a:pPr lvl="1"/>
            <a:r>
              <a:rPr lang="sr-Latn-CS" altLang="en-US" dirty="0" err="1"/>
              <a:t>Преузимања</a:t>
            </a:r>
            <a:r>
              <a:rPr lang="sr-Latn-CS" altLang="en-US" dirty="0"/>
              <a:t>, </a:t>
            </a:r>
            <a:r>
              <a:rPr lang="sr-Latn-CS" altLang="en-US" dirty="0" err="1"/>
              <a:t>мерџери</a:t>
            </a:r>
            <a:endParaRPr lang="sr-Latn-CS" altLang="en-US" dirty="0"/>
          </a:p>
          <a:p>
            <a:pPr lvl="2"/>
            <a:r>
              <a:rPr lang="en-US" dirty="0"/>
              <a:t>due </a:t>
            </a:r>
            <a:r>
              <a:rPr lang="en-US" dirty="0" err="1"/>
              <a:t>dilligence</a:t>
            </a:r>
            <a:endParaRPr lang="sr-Latn-CS" altLang="en-US" dirty="0"/>
          </a:p>
          <a:p>
            <a:pPr lvl="1"/>
            <a:r>
              <a:rPr lang="en-US" altLang="en-US" dirty="0" err="1"/>
              <a:t>Приватизација</a:t>
            </a:r>
            <a:r>
              <a:rPr lang="sr-Latn-CS" altLang="en-US" dirty="0"/>
              <a:t> </a:t>
            </a:r>
            <a:r>
              <a:rPr lang="sr-Latn-CS" altLang="en-US" dirty="0" err="1"/>
              <a:t>друштвених</a:t>
            </a:r>
            <a:r>
              <a:rPr lang="sr-Latn-CS" altLang="en-US" dirty="0"/>
              <a:t> </a:t>
            </a:r>
            <a:r>
              <a:rPr lang="sr-Latn-CS" altLang="en-US" dirty="0" err="1"/>
              <a:t>предузећа</a:t>
            </a:r>
            <a:endParaRPr lang="sr-Latn-CS" altLang="en-US" dirty="0"/>
          </a:p>
          <a:p>
            <a:pPr lvl="1"/>
            <a:r>
              <a:rPr lang="en-US" altLang="en-US" dirty="0" err="1"/>
              <a:t>Судски</a:t>
            </a:r>
            <a:r>
              <a:rPr lang="sr-Latn-CS" altLang="en-US" dirty="0"/>
              <a:t> </a:t>
            </a:r>
            <a:r>
              <a:rPr lang="en-US" altLang="en-US" dirty="0" err="1"/>
              <a:t>спорови</a:t>
            </a:r>
            <a:r>
              <a:rPr lang="en-US" altLang="en-US" dirty="0"/>
              <a:t>…</a:t>
            </a:r>
          </a:p>
          <a:p>
            <a:endParaRPr lang="en-US" dirty="0"/>
          </a:p>
        </p:txBody>
      </p:sp>
      <p:sp>
        <p:nvSpPr>
          <p:cNvPr id="2" name="Title 1"/>
          <p:cNvSpPr>
            <a:spLocks noGrp="1"/>
          </p:cNvSpPr>
          <p:nvPr>
            <p:ph type="title"/>
          </p:nvPr>
        </p:nvSpPr>
        <p:spPr/>
        <p:txBody>
          <a:bodyPr/>
          <a:lstStyle/>
          <a:p>
            <a:r>
              <a:rPr lang="sr-Cyrl-RS" altLang="sr-Latn-RS"/>
              <a:t>Разлози процене</a:t>
            </a:r>
            <a:endParaRPr lang="en-US" altLang="sr-Latn-RS" dirty="0"/>
          </a:p>
        </p:txBody>
      </p:sp>
    </p:spTree>
    <p:extLst>
      <p:ext uri="{BB962C8B-B14F-4D97-AF65-F5344CB8AC3E}">
        <p14:creationId xmlns:p14="http://schemas.microsoft.com/office/powerpoint/2010/main" val="106394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fontScale="92500" lnSpcReduction="20000"/>
          </a:bodyPr>
          <a:lstStyle/>
          <a:p>
            <a:pPr marL="0" indent="0" algn="ctr">
              <a:buNone/>
            </a:pPr>
            <a:r>
              <a:rPr lang="sr-Cyrl-RS" b="1" dirty="0"/>
              <a:t>Члан</a:t>
            </a:r>
            <a:r>
              <a:rPr lang="sr-Latn-RS" b="1" dirty="0"/>
              <a:t> 156 </a:t>
            </a:r>
            <a:r>
              <a:rPr lang="sr-Cyrl-RS" b="1" dirty="0"/>
              <a:t>ст</a:t>
            </a:r>
            <a:r>
              <a:rPr lang="sr-Latn-RS" b="1" dirty="0"/>
              <a:t>.1 </a:t>
            </a:r>
            <a:r>
              <a:rPr lang="sr-Cyrl-RS" b="1" dirty="0"/>
              <a:t>тачке</a:t>
            </a:r>
            <a:r>
              <a:rPr lang="sr-Latn-RS" b="1" dirty="0"/>
              <a:t> 4</a:t>
            </a:r>
            <a:r>
              <a:rPr lang="sr-Cyrl-RS" b="1" dirty="0"/>
              <a:t> </a:t>
            </a:r>
            <a:r>
              <a:rPr lang="sr-Latn-RS" b="1" dirty="0"/>
              <a:t>,12 i 13 </a:t>
            </a:r>
            <a:endParaRPr lang="sr-Latn-RS" dirty="0"/>
          </a:p>
          <a:p>
            <a:pPr marL="0" lvl="0" indent="0">
              <a:buNone/>
            </a:pPr>
            <a:r>
              <a:rPr lang="sr-Cyrl-RS" dirty="0"/>
              <a:t>План реорганизације садржи:</a:t>
            </a:r>
            <a:endParaRPr lang="en-US" dirty="0"/>
          </a:p>
          <a:p>
            <a:pPr marL="914400" lvl="2" indent="0" algn="just">
              <a:buNone/>
            </a:pPr>
            <a:r>
              <a:rPr lang="sr-Cyrl-RS" sz="2400" dirty="0"/>
              <a:t>4) </a:t>
            </a:r>
            <a:r>
              <a:rPr lang="sr-Cyrl-RS" sz="2400" b="1" dirty="0"/>
              <a:t>висину новчаних износа </a:t>
            </a:r>
            <a:r>
              <a:rPr lang="sr-Cyrl-RS" sz="2400" dirty="0"/>
              <a:t>или имовина која ће служити за потпуно или делимично намирење према класи поверилаца, укључујући и обезбеђење и необезбеђене повериоце, као и средства резервисана за повериоце оспорених потрживања, поступак за измирење потраживања и временску динамику плаћања</a:t>
            </a:r>
            <a:r>
              <a:rPr lang="en-US" sz="2400" dirty="0"/>
              <a:t>;</a:t>
            </a:r>
            <a:r>
              <a:rPr lang="sr-Cyrl-RS" sz="2400" dirty="0"/>
              <a:t>  </a:t>
            </a:r>
          </a:p>
          <a:p>
            <a:pPr marL="914400" lvl="2" indent="0" algn="just">
              <a:buNone/>
            </a:pPr>
            <a:r>
              <a:rPr lang="sr-Cyrl-RS" sz="2400" dirty="0"/>
              <a:t>12) </a:t>
            </a:r>
            <a:r>
              <a:rPr lang="sr-Cyrl-RS" sz="2400" b="1" dirty="0"/>
              <a:t>финансијске пројекције</a:t>
            </a:r>
            <a:r>
              <a:rPr lang="sr-Cyrl-RS" sz="2400" dirty="0"/>
              <a:t>, укључујући пројектовани биланс успеха, биланс стања и извештај о новчаним токовима за период извршења плана реорганизавије</a:t>
            </a:r>
            <a:r>
              <a:rPr lang="en-US" sz="2400" dirty="0"/>
              <a:t>;</a:t>
            </a:r>
            <a:endParaRPr lang="sr-Cyrl-RS" sz="2400" dirty="0"/>
          </a:p>
          <a:p>
            <a:pPr marL="914400" lvl="2" indent="0" algn="just">
              <a:buNone/>
            </a:pPr>
            <a:r>
              <a:rPr lang="sr-Cyrl-RS" sz="2400" dirty="0"/>
              <a:t>13) процену новчаног износа који би се добио уновчењем имовине спровођењем банкарства</a:t>
            </a:r>
          </a:p>
        </p:txBody>
      </p:sp>
      <p:sp>
        <p:nvSpPr>
          <p:cNvPr id="2" name="Title 1"/>
          <p:cNvSpPr>
            <a:spLocks noGrp="1"/>
          </p:cNvSpPr>
          <p:nvPr>
            <p:ph type="title"/>
          </p:nvPr>
        </p:nvSpPr>
        <p:spPr/>
        <p:txBody>
          <a:bodyPr/>
          <a:lstStyle/>
          <a:p>
            <a:r>
              <a:rPr lang="sr-Cyrl-RS" dirty="0"/>
              <a:t>Процена врендости</a:t>
            </a:r>
            <a:r>
              <a:rPr lang="sr-Latn-RS" dirty="0"/>
              <a:t>– </a:t>
            </a:r>
            <a:r>
              <a:rPr lang="sr-Cyrl-RS" dirty="0"/>
              <a:t>битан елемент садржине плана реорганизације и УППР</a:t>
            </a:r>
            <a:r>
              <a:rPr lang="en-US" dirty="0"/>
              <a:t>-</a:t>
            </a:r>
            <a:r>
              <a:rPr lang="sr-Cyrl-RS" dirty="0"/>
              <a:t>а</a:t>
            </a:r>
            <a:endParaRPr lang="sr-Latn-RS" dirty="0"/>
          </a:p>
        </p:txBody>
      </p:sp>
    </p:spTree>
    <p:extLst>
      <p:ext uri="{BB962C8B-B14F-4D97-AF65-F5344CB8AC3E}">
        <p14:creationId xmlns:p14="http://schemas.microsoft.com/office/powerpoint/2010/main" val="400467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lgn="ctr">
              <a:buNone/>
            </a:pPr>
            <a:r>
              <a:rPr lang="sr-Cyrl-RS" b="1" dirty="0"/>
              <a:t>Члан</a:t>
            </a:r>
            <a:r>
              <a:rPr lang="sr-Latn-RS" b="1" dirty="0"/>
              <a:t> 156 </a:t>
            </a:r>
            <a:r>
              <a:rPr lang="sr-Cyrl-RS" b="1" dirty="0"/>
              <a:t>ст</a:t>
            </a:r>
            <a:r>
              <a:rPr lang="sr-Latn-RS" b="1" dirty="0"/>
              <a:t>.1 </a:t>
            </a:r>
            <a:r>
              <a:rPr lang="sr-Cyrl-RS" b="1" dirty="0"/>
              <a:t>тачке</a:t>
            </a:r>
            <a:r>
              <a:rPr lang="sr-Latn-RS" b="1" dirty="0"/>
              <a:t> 4 i 13 </a:t>
            </a:r>
            <a:endParaRPr lang="sr-Latn-RS" dirty="0"/>
          </a:p>
          <a:p>
            <a:pPr marL="0" indent="0" algn="just">
              <a:buNone/>
            </a:pPr>
            <a:r>
              <a:rPr lang="sr-Cyrl-RS" sz="2400" b="1" dirty="0"/>
              <a:t>4) Висину новчаних износа или имовину која ће служити за потпуно или делимично намирење за сваку од класа поверилаца као и средства резервисана за повериоце оспорених потраживања, начин измирења потрживања и временску динамику плаћања;</a:t>
            </a:r>
            <a:endParaRPr lang="en-US" sz="2400" b="1" dirty="0"/>
          </a:p>
          <a:p>
            <a:pPr marL="0" indent="0" algn="just">
              <a:buNone/>
            </a:pPr>
            <a:r>
              <a:rPr lang="sr-Cyrl-RS" sz="2400" b="1" dirty="0"/>
              <a:t>13) Процену вредности имовине, као и прецену новчаног износа који би се добио спровођењем реорганизације и уновчењем имовине спровођењем банкарства, за сваку од класа поверилаца, израђену од стране овлашћеног стручног лица;</a:t>
            </a:r>
            <a:endParaRPr lang="en-US" sz="2400" b="1" dirty="0"/>
          </a:p>
          <a:p>
            <a:endParaRPr lang="sr-Latn-RS" dirty="0"/>
          </a:p>
        </p:txBody>
      </p:sp>
      <p:sp>
        <p:nvSpPr>
          <p:cNvPr id="2" name="Title 1"/>
          <p:cNvSpPr>
            <a:spLocks noGrp="1"/>
          </p:cNvSpPr>
          <p:nvPr>
            <p:ph type="title"/>
          </p:nvPr>
        </p:nvSpPr>
        <p:spPr/>
        <p:txBody>
          <a:bodyPr/>
          <a:lstStyle/>
          <a:p>
            <a:r>
              <a:rPr lang="sr-Cyrl-RS" dirty="0"/>
              <a:t>Предложене измене</a:t>
            </a:r>
            <a:endParaRPr lang="sr-Latn-RS" dirty="0"/>
          </a:p>
        </p:txBody>
      </p:sp>
    </p:spTree>
    <p:extLst>
      <p:ext uri="{BB962C8B-B14F-4D97-AF65-F5344CB8AC3E}">
        <p14:creationId xmlns:p14="http://schemas.microsoft.com/office/powerpoint/2010/main" val="168002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lvl="1" indent="0">
              <a:buNone/>
            </a:pPr>
            <a:r>
              <a:rPr lang="sr-Cyrl-RS" dirty="0"/>
              <a:t>Српски стандарди процене вредности у плановима и унапред преипремљеним плановима реорганизације далеко од потребних и пожељних</a:t>
            </a:r>
            <a:endParaRPr lang="sr-Latn-RS" dirty="0"/>
          </a:p>
          <a:p>
            <a:pPr lvl="1"/>
            <a:r>
              <a:rPr lang="sr-Cyrl-RS" dirty="0"/>
              <a:t>Поређење погрешних вредности </a:t>
            </a:r>
            <a:r>
              <a:rPr lang="sr-Latn-RS" dirty="0"/>
              <a:t>– </a:t>
            </a:r>
            <a:r>
              <a:rPr lang="sr-Cyrl-RS" dirty="0"/>
              <a:t>одсуство дисконтовања</a:t>
            </a:r>
            <a:endParaRPr lang="sr-Latn-RS" dirty="0"/>
          </a:p>
          <a:p>
            <a:pPr lvl="1"/>
            <a:r>
              <a:rPr lang="sr-Cyrl-RS" dirty="0"/>
              <a:t>Нетранспарентно приказивање садржаја наведених чл</a:t>
            </a:r>
            <a:r>
              <a:rPr lang="sr-Latn-RS" dirty="0"/>
              <a:t>. </a:t>
            </a:r>
            <a:r>
              <a:rPr lang="sr-Latn-RS" b="1" dirty="0"/>
              <a:t>156 </a:t>
            </a:r>
            <a:r>
              <a:rPr lang="sr-Cyrl-RS" b="1" dirty="0"/>
              <a:t>ст</a:t>
            </a:r>
            <a:r>
              <a:rPr lang="sr-Latn-RS" b="1" dirty="0"/>
              <a:t>.1 </a:t>
            </a:r>
            <a:r>
              <a:rPr lang="sr-Cyrl-RS" b="1" dirty="0"/>
              <a:t>тачке</a:t>
            </a:r>
            <a:r>
              <a:rPr lang="sr-Latn-RS" b="1" dirty="0"/>
              <a:t> 4</a:t>
            </a:r>
            <a:r>
              <a:rPr lang="sr-Cyrl-RS" b="1" dirty="0"/>
              <a:t> </a:t>
            </a:r>
            <a:r>
              <a:rPr lang="sr-Latn-RS" b="1" dirty="0"/>
              <a:t>,12 i 13 </a:t>
            </a:r>
            <a:endParaRPr lang="sr-Latn-RS" dirty="0"/>
          </a:p>
          <a:p>
            <a:pPr lvl="1"/>
            <a:r>
              <a:rPr lang="sr-Cyrl-RS" dirty="0"/>
              <a:t>Паушалне процене уновчења имовине у случају банкарства</a:t>
            </a:r>
            <a:endParaRPr lang="sr-Latn-RS" dirty="0"/>
          </a:p>
          <a:p>
            <a:pPr lvl="1"/>
            <a:r>
              <a:rPr lang="sr-Cyrl-RS" dirty="0"/>
              <a:t>Нереалне финансијске пројекцие</a:t>
            </a:r>
            <a:endParaRPr lang="sr-Latn-RS" dirty="0"/>
          </a:p>
          <a:p>
            <a:pPr lvl="1"/>
            <a:endParaRPr lang="sr-Latn-RS" dirty="0"/>
          </a:p>
          <a:p>
            <a:pPr marL="0" indent="0">
              <a:buNone/>
            </a:pPr>
            <a:endParaRPr lang="sr-Latn-RS" dirty="0"/>
          </a:p>
        </p:txBody>
      </p:sp>
      <p:sp>
        <p:nvSpPr>
          <p:cNvPr id="2" name="Title 1"/>
          <p:cNvSpPr>
            <a:spLocks noGrp="1"/>
          </p:cNvSpPr>
          <p:nvPr>
            <p:ph type="title"/>
          </p:nvPr>
        </p:nvSpPr>
        <p:spPr/>
        <p:txBody>
          <a:bodyPr/>
          <a:lstStyle/>
          <a:p>
            <a:r>
              <a:rPr lang="sr-Cyrl-RS" dirty="0"/>
              <a:t>Пракса</a:t>
            </a:r>
            <a:endParaRPr lang="sr-Latn-RS" dirty="0"/>
          </a:p>
        </p:txBody>
      </p:sp>
    </p:spTree>
    <p:extLst>
      <p:ext uri="{BB962C8B-B14F-4D97-AF65-F5344CB8AC3E}">
        <p14:creationId xmlns:p14="http://schemas.microsoft.com/office/powerpoint/2010/main" val="141220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47" y="2721693"/>
            <a:ext cx="9728968" cy="1450437"/>
          </a:xfrm>
        </p:spPr>
        <p:txBody>
          <a:bodyPr>
            <a:noAutofit/>
          </a:bodyPr>
          <a:lstStyle/>
          <a:p>
            <a:r>
              <a:rPr lang="ru-RU" dirty="0"/>
              <a:t>Стандарди и премисе процене вредности</a:t>
            </a:r>
          </a:p>
        </p:txBody>
      </p:sp>
    </p:spTree>
    <p:extLst>
      <p:ext uri="{BB962C8B-B14F-4D97-AF65-F5344CB8AC3E}">
        <p14:creationId xmlns:p14="http://schemas.microsoft.com/office/powerpoint/2010/main" val="372955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Content Placeholder 2"/>
          <p:cNvSpPr>
            <a:spLocks noGrp="1"/>
          </p:cNvSpPr>
          <p:nvPr>
            <p:ph sz="quarter" idx="10"/>
          </p:nvPr>
        </p:nvSpPr>
        <p:spPr/>
        <p:txBody>
          <a:bodyPr>
            <a:normAutofit fontScale="85000" lnSpcReduction="20000"/>
          </a:bodyPr>
          <a:lstStyle/>
          <a:p>
            <a:pPr eaLnBrk="1" hangingPunct="1"/>
            <a:r>
              <a:rPr lang="en-US" altLang="en-US" sz="2600" dirty="0" err="1"/>
              <a:t>Процена</a:t>
            </a:r>
            <a:r>
              <a:rPr lang="en-US" altLang="en-US" sz="2600" dirty="0"/>
              <a:t> </a:t>
            </a:r>
            <a:r>
              <a:rPr lang="en-US" altLang="en-US" sz="2600" dirty="0" err="1"/>
              <a:t>вредности</a:t>
            </a:r>
            <a:r>
              <a:rPr lang="en-US" altLang="en-US" sz="2600" dirty="0"/>
              <a:t>  </a:t>
            </a:r>
            <a:r>
              <a:rPr lang="en-US" altLang="en-US" sz="2600" dirty="0" err="1"/>
              <a:t>предузећа</a:t>
            </a:r>
            <a:r>
              <a:rPr lang="en-US" altLang="en-US" sz="2600" dirty="0"/>
              <a:t> у </a:t>
            </a:r>
            <a:r>
              <a:rPr lang="en-US" altLang="en-US" sz="2600" dirty="0" err="1"/>
              <a:t>одређеном</a:t>
            </a:r>
            <a:r>
              <a:rPr lang="en-US" altLang="en-US" sz="2600" dirty="0"/>
              <a:t> </a:t>
            </a:r>
            <a:r>
              <a:rPr lang="en-US" altLang="en-US" sz="2600" dirty="0" err="1"/>
              <a:t>временском</a:t>
            </a:r>
            <a:r>
              <a:rPr lang="en-US" altLang="en-US" sz="2600" dirty="0"/>
              <a:t> </a:t>
            </a:r>
            <a:r>
              <a:rPr lang="en-US" altLang="en-US" sz="2600" dirty="0" err="1"/>
              <a:t>тренутку</a:t>
            </a:r>
            <a:r>
              <a:rPr lang="en-US" altLang="en-US" sz="2600" dirty="0"/>
              <a:t> </a:t>
            </a:r>
            <a:r>
              <a:rPr lang="en-US" altLang="en-US" sz="2600" dirty="0" err="1"/>
              <a:t>коришћењем</a:t>
            </a:r>
            <a:r>
              <a:rPr lang="en-US" altLang="en-US" sz="2600" dirty="0"/>
              <a:t> </a:t>
            </a:r>
            <a:r>
              <a:rPr lang="en-US" altLang="en-US" sz="2600" dirty="0" err="1"/>
              <a:t>одговарајуће</a:t>
            </a:r>
            <a:r>
              <a:rPr lang="en-US" altLang="en-US" sz="2600" dirty="0"/>
              <a:t> </a:t>
            </a:r>
            <a:r>
              <a:rPr lang="en-US" altLang="en-US" sz="2600" dirty="0" err="1"/>
              <a:t>методологије</a:t>
            </a:r>
            <a:r>
              <a:rPr lang="en-US" altLang="en-US" sz="2600" dirty="0"/>
              <a:t>, </a:t>
            </a:r>
            <a:r>
              <a:rPr lang="en-US" altLang="en-US" sz="2600" dirty="0" err="1"/>
              <a:t>стандарда</a:t>
            </a:r>
            <a:r>
              <a:rPr lang="en-US" altLang="en-US" sz="2600" dirty="0"/>
              <a:t> и </a:t>
            </a:r>
            <a:r>
              <a:rPr lang="en-US" altLang="en-US" sz="2600" dirty="0" err="1"/>
              <a:t>етичких</a:t>
            </a:r>
            <a:r>
              <a:rPr lang="en-US" altLang="en-US" sz="2600" dirty="0"/>
              <a:t> </a:t>
            </a:r>
            <a:r>
              <a:rPr lang="en-US" altLang="en-US" sz="2600" dirty="0" err="1"/>
              <a:t>правила</a:t>
            </a:r>
            <a:r>
              <a:rPr lang="en-US" altLang="en-US" sz="2600" dirty="0"/>
              <a:t> </a:t>
            </a:r>
          </a:p>
          <a:p>
            <a:pPr eaLnBrk="1" hangingPunct="1"/>
            <a:r>
              <a:rPr lang="en-US" altLang="en-US" sz="2600" dirty="0" err="1"/>
              <a:t>Процена</a:t>
            </a:r>
            <a:r>
              <a:rPr lang="en-US" altLang="en-US" sz="2600" dirty="0"/>
              <a:t> </a:t>
            </a:r>
            <a:r>
              <a:rPr lang="en-US" altLang="en-US" sz="2600" dirty="0" err="1"/>
              <a:t>узима</a:t>
            </a:r>
            <a:r>
              <a:rPr lang="en-US" altLang="en-US" sz="2600" dirty="0"/>
              <a:t> у </a:t>
            </a:r>
            <a:r>
              <a:rPr lang="en-US" altLang="en-US" sz="2600" dirty="0" err="1"/>
              <a:t>обзир</a:t>
            </a:r>
            <a:endParaRPr lang="sr-Latn-CS" altLang="en-US" sz="2600" dirty="0"/>
          </a:p>
          <a:p>
            <a:pPr lvl="1" eaLnBrk="1" hangingPunct="1"/>
            <a:r>
              <a:rPr lang="en-US" altLang="en-US" sz="2200" dirty="0" err="1"/>
              <a:t>прошле</a:t>
            </a:r>
            <a:r>
              <a:rPr lang="en-US" altLang="en-US" sz="2200" dirty="0"/>
              <a:t>, </a:t>
            </a:r>
            <a:r>
              <a:rPr lang="en-US" altLang="en-US" sz="2200" dirty="0" err="1"/>
              <a:t>тренутне</a:t>
            </a:r>
            <a:r>
              <a:rPr lang="en-US" altLang="en-US" sz="2200" dirty="0"/>
              <a:t> и </a:t>
            </a:r>
            <a:r>
              <a:rPr lang="en-US" altLang="en-US" sz="2200" dirty="0" err="1"/>
              <a:t>будуће</a:t>
            </a:r>
            <a:r>
              <a:rPr lang="en-US" altLang="en-US" sz="2200" dirty="0"/>
              <a:t> </a:t>
            </a:r>
            <a:r>
              <a:rPr lang="en-US" altLang="en-US" sz="2200" dirty="0" err="1"/>
              <a:t>операција</a:t>
            </a:r>
            <a:r>
              <a:rPr lang="en-US" altLang="en-US" sz="2200" dirty="0"/>
              <a:t> </a:t>
            </a:r>
            <a:r>
              <a:rPr lang="en-US" altLang="en-US" sz="2200" dirty="0" err="1"/>
              <a:t>предузећа</a:t>
            </a:r>
            <a:r>
              <a:rPr lang="en-US" altLang="en-US" sz="2200" dirty="0"/>
              <a:t>;</a:t>
            </a:r>
            <a:endParaRPr lang="sr-Latn-CS" altLang="en-US" sz="2200" dirty="0"/>
          </a:p>
          <a:p>
            <a:pPr lvl="1" eaLnBrk="1" hangingPunct="1"/>
            <a:r>
              <a:rPr lang="en-US" altLang="en-US" sz="2200" dirty="0" err="1"/>
              <a:t>економско</a:t>
            </a:r>
            <a:r>
              <a:rPr lang="en-US" altLang="en-US" sz="2200" dirty="0"/>
              <a:t> </a:t>
            </a:r>
            <a:r>
              <a:rPr lang="en-US" altLang="en-US" sz="2200" dirty="0" err="1"/>
              <a:t>окружење</a:t>
            </a:r>
            <a:r>
              <a:rPr lang="en-US" altLang="en-US" sz="2200" dirty="0"/>
              <a:t> у </a:t>
            </a:r>
            <a:r>
              <a:rPr lang="en-US" altLang="en-US" sz="2200" dirty="0" err="1"/>
              <a:t>ком</a:t>
            </a:r>
            <a:r>
              <a:rPr lang="en-US" altLang="en-US" sz="2200" dirty="0"/>
              <a:t> </a:t>
            </a:r>
            <a:r>
              <a:rPr lang="en-US" altLang="en-US" sz="2200" dirty="0" err="1"/>
              <a:t>предузеће</a:t>
            </a:r>
            <a:r>
              <a:rPr lang="en-US" altLang="en-US" sz="2200" dirty="0"/>
              <a:t> </a:t>
            </a:r>
            <a:r>
              <a:rPr lang="en-US" altLang="en-US" sz="2200" dirty="0" err="1"/>
              <a:t>послује</a:t>
            </a:r>
            <a:r>
              <a:rPr lang="en-US" altLang="en-US" sz="2200" dirty="0"/>
              <a:t>;</a:t>
            </a:r>
            <a:endParaRPr lang="sr-Latn-CS" altLang="en-US" sz="2200" dirty="0"/>
          </a:p>
          <a:p>
            <a:pPr lvl="1" eaLnBrk="1" hangingPunct="1"/>
            <a:r>
              <a:rPr lang="en-US" altLang="en-US" sz="2200" dirty="0" err="1"/>
              <a:t>конкуренцију</a:t>
            </a:r>
            <a:r>
              <a:rPr lang="en-US" altLang="en-US" sz="2200" dirty="0"/>
              <a:t>;</a:t>
            </a:r>
            <a:endParaRPr lang="sr-Latn-CS" altLang="en-US" sz="2200" dirty="0"/>
          </a:p>
          <a:p>
            <a:pPr lvl="1" eaLnBrk="1" hangingPunct="1"/>
            <a:r>
              <a:rPr lang="en-US" altLang="en-US" sz="2200" dirty="0" err="1"/>
              <a:t>финансијску</a:t>
            </a:r>
            <a:r>
              <a:rPr lang="en-US" altLang="en-US" sz="2200" dirty="0"/>
              <a:t> </a:t>
            </a:r>
            <a:r>
              <a:rPr lang="en-US" altLang="en-US" sz="2200" dirty="0" err="1"/>
              <a:t>позицију</a:t>
            </a:r>
            <a:r>
              <a:rPr lang="en-US" altLang="en-US" sz="2200" dirty="0"/>
              <a:t> </a:t>
            </a:r>
            <a:r>
              <a:rPr lang="en-US" altLang="en-US" sz="2200" dirty="0" err="1"/>
              <a:t>предузећа</a:t>
            </a:r>
            <a:r>
              <a:rPr lang="en-US" altLang="en-US" sz="2200" dirty="0"/>
              <a:t> ; </a:t>
            </a:r>
            <a:endParaRPr lang="sr-Latn-CS" altLang="en-US" sz="2200" dirty="0"/>
          </a:p>
          <a:p>
            <a:pPr lvl="1" eaLnBrk="1" hangingPunct="1"/>
            <a:r>
              <a:rPr lang="sr-Cyrl-RS" altLang="en-US" sz="2200" dirty="0"/>
              <a:t>д</a:t>
            </a:r>
            <a:r>
              <a:rPr lang="sr-Latn-CS" altLang="en-US" sz="2200" dirty="0" err="1"/>
              <a:t>руге</a:t>
            </a:r>
            <a:r>
              <a:rPr lang="sr-Cyrl-RS" altLang="en-US" sz="2200" dirty="0"/>
              <a:t> релевантне</a:t>
            </a:r>
            <a:r>
              <a:rPr lang="sr-Latn-CS" altLang="en-US" sz="2200" dirty="0"/>
              <a:t> </a:t>
            </a:r>
            <a:r>
              <a:rPr lang="sr-Latn-CS" altLang="en-US" sz="2200" dirty="0" err="1"/>
              <a:t>околности</a:t>
            </a:r>
            <a:endParaRPr lang="sr-Latn-CS" altLang="en-US" sz="2200" dirty="0"/>
          </a:p>
          <a:p>
            <a:pPr eaLnBrk="1" hangingPunct="1"/>
            <a:r>
              <a:rPr lang="en-US" altLang="en-US" sz="2600" dirty="0" err="1"/>
              <a:t>Користи</a:t>
            </a:r>
            <a:r>
              <a:rPr lang="en-US" altLang="en-US" sz="2600" dirty="0"/>
              <a:t> </a:t>
            </a:r>
            <a:r>
              <a:rPr lang="en-US" altLang="en-US" sz="2600" dirty="0" err="1"/>
              <a:t>одг</a:t>
            </a:r>
            <a:r>
              <a:rPr lang="sr-Cyrl-RS" altLang="en-US" sz="2600" dirty="0"/>
              <a:t>о</a:t>
            </a:r>
            <a:r>
              <a:rPr lang="en-US" altLang="en-US" sz="2600" dirty="0" err="1"/>
              <a:t>варајуће</a:t>
            </a:r>
            <a:r>
              <a:rPr lang="en-US" altLang="en-US" sz="2600" dirty="0"/>
              <a:t> </a:t>
            </a:r>
            <a:r>
              <a:rPr lang="en-US" altLang="en-US" sz="2600" dirty="0" err="1"/>
              <a:t>методе</a:t>
            </a:r>
            <a:r>
              <a:rPr lang="en-US" altLang="en-US" sz="2600" dirty="0"/>
              <a:t> </a:t>
            </a:r>
            <a:r>
              <a:rPr lang="en-US" altLang="en-US" sz="2600" dirty="0" err="1"/>
              <a:t>процене</a:t>
            </a:r>
            <a:r>
              <a:rPr lang="en-US" altLang="en-US" sz="2600" dirty="0"/>
              <a:t> </a:t>
            </a:r>
            <a:r>
              <a:rPr lang="en-US" altLang="en-US" sz="2600" dirty="0" err="1"/>
              <a:t>како</a:t>
            </a:r>
            <a:r>
              <a:rPr lang="en-US" altLang="en-US" sz="2600" dirty="0"/>
              <a:t> </a:t>
            </a:r>
            <a:r>
              <a:rPr lang="en-US" altLang="en-US" sz="2600" dirty="0" err="1"/>
              <a:t>би</a:t>
            </a:r>
            <a:r>
              <a:rPr lang="en-US" altLang="en-US" sz="2600" dirty="0"/>
              <a:t> </a:t>
            </a:r>
            <a:r>
              <a:rPr lang="en-US" altLang="en-US" sz="2600" dirty="0" err="1"/>
              <a:t>се</a:t>
            </a:r>
            <a:r>
              <a:rPr lang="en-US" altLang="en-US" sz="2600" dirty="0"/>
              <a:t> </a:t>
            </a:r>
            <a:r>
              <a:rPr lang="en-US" altLang="en-US" sz="2600" dirty="0" err="1"/>
              <a:t>дошло</a:t>
            </a:r>
            <a:r>
              <a:rPr lang="en-US" altLang="en-US" sz="2600" dirty="0"/>
              <a:t> </a:t>
            </a:r>
            <a:r>
              <a:rPr lang="en-US" altLang="en-US" sz="2600" dirty="0" err="1"/>
              <a:t>до</a:t>
            </a:r>
            <a:r>
              <a:rPr lang="en-US" altLang="en-US" sz="2600" dirty="0"/>
              <a:t> </a:t>
            </a:r>
            <a:r>
              <a:rPr lang="en-US" altLang="en-US" sz="2600" dirty="0" err="1"/>
              <a:t>реалних</a:t>
            </a:r>
            <a:r>
              <a:rPr lang="en-US" altLang="en-US" sz="2600" dirty="0"/>
              <a:t> </a:t>
            </a:r>
            <a:r>
              <a:rPr lang="en-US" altLang="en-US" sz="2600" dirty="0" err="1"/>
              <a:t>резултата</a:t>
            </a:r>
            <a:r>
              <a:rPr lang="en-US" altLang="en-US" sz="2600" dirty="0"/>
              <a:t> </a:t>
            </a:r>
            <a:r>
              <a:rPr lang="en-US" altLang="en-US" sz="2600" dirty="0" err="1"/>
              <a:t>процењене</a:t>
            </a:r>
            <a:r>
              <a:rPr lang="en-US" altLang="en-US" sz="2600" dirty="0"/>
              <a:t> </a:t>
            </a:r>
            <a:r>
              <a:rPr lang="en-US" altLang="en-US" sz="2600" dirty="0" err="1"/>
              <a:t>вредности</a:t>
            </a:r>
            <a:r>
              <a:rPr lang="en-US" altLang="en-US" sz="2600" dirty="0"/>
              <a:t> </a:t>
            </a:r>
            <a:r>
              <a:rPr lang="en-US" altLang="en-US" sz="2600" dirty="0" err="1"/>
              <a:t>предузећа</a:t>
            </a:r>
            <a:endParaRPr lang="en-US" altLang="en-US" sz="2600" dirty="0"/>
          </a:p>
          <a:p>
            <a:pPr eaLnBrk="1" hangingPunct="1"/>
            <a:endParaRPr lang="en-US" sz="2600" dirty="0"/>
          </a:p>
        </p:txBody>
      </p:sp>
      <p:sp>
        <p:nvSpPr>
          <p:cNvPr id="2"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eaLnBrk="1" hangingPunct="1">
              <a:defRPr/>
            </a:pPr>
            <a:r>
              <a:rPr lang="sr-Cyrl-RS" altLang="sr-Latn-RS" dirty="0"/>
              <a:t>Процена вредности предузећа (стечајног дужника)</a:t>
            </a:r>
            <a:endParaRPr lang="en-US" altLang="sr-Latn-RS" dirty="0"/>
          </a:p>
        </p:txBody>
      </p:sp>
    </p:spTree>
    <p:extLst>
      <p:ext uri="{BB962C8B-B14F-4D97-AF65-F5344CB8AC3E}">
        <p14:creationId xmlns:p14="http://schemas.microsoft.com/office/powerpoint/2010/main" val="223418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E3DBE-C64E-4763-BB3C-45704328DB41}"/>
              </a:ext>
            </a:extLst>
          </p:cNvPr>
          <p:cNvSpPr>
            <a:spLocks noGrp="1"/>
          </p:cNvSpPr>
          <p:nvPr>
            <p:ph sz="quarter" idx="10"/>
          </p:nvPr>
        </p:nvSpPr>
        <p:spPr/>
        <p:txBody>
          <a:bodyPr>
            <a:normAutofit/>
          </a:bodyPr>
          <a:lstStyle/>
          <a:p>
            <a:endParaRPr lang="sr-Latn-BA" dirty="0"/>
          </a:p>
          <a:p>
            <a:r>
              <a:rPr lang="ru-RU" dirty="0"/>
              <a:t>Увод</a:t>
            </a:r>
          </a:p>
          <a:p>
            <a:r>
              <a:rPr lang="sr-Cyrl-RS" dirty="0"/>
              <a:t>Основни концепти</a:t>
            </a:r>
            <a:endParaRPr lang="ru-RU" dirty="0"/>
          </a:p>
          <a:p>
            <a:r>
              <a:rPr lang="ru-RU" dirty="0"/>
              <a:t>Стандарди и премисе процене вредности</a:t>
            </a:r>
          </a:p>
          <a:p>
            <a:r>
              <a:rPr lang="ru-RU" dirty="0"/>
              <a:t>Приступи у процени вредности</a:t>
            </a:r>
          </a:p>
          <a:p>
            <a:endParaRPr lang="sr-Latn-BA" dirty="0"/>
          </a:p>
        </p:txBody>
      </p:sp>
      <p:sp>
        <p:nvSpPr>
          <p:cNvPr id="2" name="Title 1">
            <a:extLst>
              <a:ext uri="{FF2B5EF4-FFF2-40B4-BE49-F238E27FC236}">
                <a16:creationId xmlns:a16="http://schemas.microsoft.com/office/drawing/2014/main" id="{1196DFF5-B009-458E-9FE2-D192738F4037}"/>
              </a:ext>
            </a:extLst>
          </p:cNvPr>
          <p:cNvSpPr>
            <a:spLocks noGrp="1"/>
          </p:cNvSpPr>
          <p:nvPr>
            <p:ph type="title"/>
          </p:nvPr>
        </p:nvSpPr>
        <p:spPr/>
        <p:txBody>
          <a:bodyPr/>
          <a:lstStyle/>
          <a:p>
            <a:r>
              <a:rPr lang="sr-Cyrl-RS" dirty="0"/>
              <a:t>Садржај</a:t>
            </a:r>
            <a:endParaRPr lang="en-US" dirty="0"/>
          </a:p>
        </p:txBody>
      </p:sp>
    </p:spTree>
    <p:extLst>
      <p:ext uri="{BB962C8B-B14F-4D97-AF65-F5344CB8AC3E}">
        <p14:creationId xmlns:p14="http://schemas.microsoft.com/office/powerpoint/2010/main" val="4146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15CD0-F819-4534-8B63-957AC71D249E}"/>
              </a:ext>
            </a:extLst>
          </p:cNvPr>
          <p:cNvSpPr>
            <a:spLocks noGrp="1"/>
          </p:cNvSpPr>
          <p:nvPr>
            <p:ph sz="quarter" idx="10"/>
          </p:nvPr>
        </p:nvSpPr>
        <p:spPr>
          <a:xfrm>
            <a:off x="457869" y="1460501"/>
            <a:ext cx="11253740" cy="4600863"/>
          </a:xfrm>
        </p:spPr>
        <p:txBody>
          <a:bodyPr/>
          <a:lstStyle/>
          <a:p>
            <a:r>
              <a:rPr lang="sr-Cyrl-RS" dirty="0"/>
              <a:t>Фер тржишна вредност (</a:t>
            </a:r>
            <a:r>
              <a:rPr lang="en-US" dirty="0"/>
              <a:t>fair market value</a:t>
            </a:r>
            <a:r>
              <a:rPr lang="sr-Cyrl-RS" dirty="0"/>
              <a:t>)</a:t>
            </a:r>
          </a:p>
          <a:p>
            <a:r>
              <a:rPr lang="sr-Cyrl-RS" dirty="0"/>
              <a:t>Инвестициона вредност (</a:t>
            </a:r>
            <a:r>
              <a:rPr lang="en-US" dirty="0"/>
              <a:t>investment value</a:t>
            </a:r>
            <a:r>
              <a:rPr lang="sr-Cyrl-RS" dirty="0"/>
              <a:t>)</a:t>
            </a:r>
          </a:p>
          <a:p>
            <a:r>
              <a:rPr lang="sr-Cyrl-RS" dirty="0"/>
              <a:t>Фер вредност (</a:t>
            </a:r>
            <a:r>
              <a:rPr lang="en-US" dirty="0"/>
              <a:t>fair value</a:t>
            </a:r>
            <a:r>
              <a:rPr lang="sr-Cyrl-RS" dirty="0"/>
              <a:t>)</a:t>
            </a:r>
          </a:p>
          <a:p>
            <a:r>
              <a:rPr lang="sr-Cyrl-RS" dirty="0"/>
              <a:t>Ликвидациона вредност (</a:t>
            </a:r>
            <a:r>
              <a:rPr lang="en-US" dirty="0"/>
              <a:t>l</a:t>
            </a:r>
            <a:r>
              <a:rPr lang="sr-Latn-RS" dirty="0"/>
              <a:t>iquidit</a:t>
            </a:r>
            <a:r>
              <a:rPr lang="en-US" dirty="0"/>
              <a:t>ion</a:t>
            </a:r>
            <a:r>
              <a:rPr lang="sr-Latn-RS" dirty="0"/>
              <a:t> value)</a:t>
            </a:r>
          </a:p>
          <a:p>
            <a:r>
              <a:rPr lang="ru-RU" dirty="0"/>
              <a:t>Књиговодствена и коригована књиговодствена вредност</a:t>
            </a:r>
            <a:r>
              <a:rPr lang="sr-Latn-RS" dirty="0"/>
              <a:t> (</a:t>
            </a:r>
            <a:r>
              <a:rPr lang="en-US" dirty="0"/>
              <a:t>b</a:t>
            </a:r>
            <a:r>
              <a:rPr lang="sr-Latn-RS" dirty="0"/>
              <a:t>ook value)</a:t>
            </a:r>
            <a:endParaRPr lang="en-US" dirty="0"/>
          </a:p>
          <a:p>
            <a:endParaRPr lang="en-US" dirty="0"/>
          </a:p>
        </p:txBody>
      </p:sp>
      <p:sp>
        <p:nvSpPr>
          <p:cNvPr id="3" name="Title 2">
            <a:extLst>
              <a:ext uri="{FF2B5EF4-FFF2-40B4-BE49-F238E27FC236}">
                <a16:creationId xmlns:a16="http://schemas.microsoft.com/office/drawing/2014/main" id="{5D8F98CC-5801-48BE-AB49-CE193F0C44E7}"/>
              </a:ext>
            </a:extLst>
          </p:cNvPr>
          <p:cNvSpPr>
            <a:spLocks noGrp="1"/>
          </p:cNvSpPr>
          <p:nvPr>
            <p:ph type="title"/>
          </p:nvPr>
        </p:nvSpPr>
        <p:spPr>
          <a:xfrm>
            <a:off x="475913" y="301627"/>
            <a:ext cx="11282705" cy="756707"/>
          </a:xfrm>
        </p:spPr>
        <p:txBody>
          <a:bodyPr/>
          <a:lstStyle/>
          <a:p>
            <a:r>
              <a:rPr lang="sr-Cyrl-RS" dirty="0"/>
              <a:t>Стандарди вредности</a:t>
            </a:r>
            <a:endParaRPr lang="en-US" dirty="0"/>
          </a:p>
        </p:txBody>
      </p:sp>
    </p:spTree>
    <p:extLst>
      <p:ext uri="{BB962C8B-B14F-4D97-AF65-F5344CB8AC3E}">
        <p14:creationId xmlns:p14="http://schemas.microsoft.com/office/powerpoint/2010/main" val="44295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31878-7C65-470B-BE39-8A5668C0419B}"/>
              </a:ext>
            </a:extLst>
          </p:cNvPr>
          <p:cNvSpPr>
            <a:spLocks noGrp="1"/>
          </p:cNvSpPr>
          <p:nvPr>
            <p:ph sz="quarter" idx="10"/>
          </p:nvPr>
        </p:nvSpPr>
        <p:spPr>
          <a:xfrm>
            <a:off x="457869" y="1460501"/>
            <a:ext cx="11253740" cy="4600863"/>
          </a:xfrm>
        </p:spPr>
        <p:txBody>
          <a:bodyPr>
            <a:normAutofit/>
          </a:bodyPr>
          <a:lstStyle/>
          <a:p>
            <a:r>
              <a:rPr lang="ru-RU" dirty="0"/>
              <a:t>Фер тржишна вредност се уоп</a:t>
            </a:r>
            <a:r>
              <a:rPr lang="sr-Cyrl-RS" dirty="0" err="1"/>
              <a:t>штено</a:t>
            </a:r>
            <a:r>
              <a:rPr lang="ru-RU" dirty="0"/>
              <a:t> дефинише као:</a:t>
            </a:r>
          </a:p>
          <a:p>
            <a:pPr lvl="3"/>
            <a:r>
              <a:rPr lang="sr-Latn-CS" dirty="0" err="1"/>
              <a:t>новчани</a:t>
            </a:r>
            <a:r>
              <a:rPr lang="sr-Latn-CS" dirty="0"/>
              <a:t> </a:t>
            </a:r>
            <a:r>
              <a:rPr lang="sr-Latn-CS" dirty="0" err="1"/>
              <a:t>износ</a:t>
            </a:r>
            <a:r>
              <a:rPr lang="sr-Latn-CS" dirty="0"/>
              <a:t> </a:t>
            </a:r>
            <a:r>
              <a:rPr lang="sr-Latn-CS" dirty="0" err="1"/>
              <a:t>за</a:t>
            </a:r>
            <a:r>
              <a:rPr lang="sr-Latn-CS" dirty="0"/>
              <a:t> </a:t>
            </a:r>
            <a:r>
              <a:rPr lang="sr-Latn-CS" dirty="0" err="1"/>
              <a:t>који</a:t>
            </a:r>
            <a:r>
              <a:rPr lang="sr-Latn-CS" dirty="0"/>
              <a:t> </a:t>
            </a:r>
            <a:r>
              <a:rPr lang="sr-Latn-CS" dirty="0" err="1"/>
              <a:t>би</a:t>
            </a:r>
            <a:r>
              <a:rPr lang="sr-Latn-CS" dirty="0"/>
              <a:t> </a:t>
            </a:r>
            <a:r>
              <a:rPr lang="sr-Cyrl-RS" dirty="0"/>
              <a:t>посао (пословна активност)</a:t>
            </a:r>
            <a:r>
              <a:rPr lang="sr-Latn-CS" dirty="0"/>
              <a:t> </a:t>
            </a:r>
            <a:r>
              <a:rPr lang="sr-Latn-CS" dirty="0" err="1"/>
              <a:t>или</a:t>
            </a:r>
            <a:r>
              <a:rPr lang="sr-Latn-CS" dirty="0"/>
              <a:t> </a:t>
            </a:r>
            <a:r>
              <a:rPr lang="sr-Latn-CS" dirty="0" err="1"/>
              <a:t>пословни</a:t>
            </a:r>
            <a:r>
              <a:rPr lang="sr-Latn-CS" dirty="0"/>
              <a:t> </a:t>
            </a:r>
            <a:r>
              <a:rPr lang="sr-Latn-CS" dirty="0" err="1"/>
              <a:t>интерес</a:t>
            </a:r>
            <a:r>
              <a:rPr lang="sr-Latn-CS" dirty="0"/>
              <a:t> </a:t>
            </a:r>
            <a:r>
              <a:rPr lang="sr-Latn-CS" dirty="0" err="1"/>
              <a:t>променили</a:t>
            </a:r>
            <a:r>
              <a:rPr lang="sr-Latn-CS" dirty="0"/>
              <a:t> </a:t>
            </a:r>
            <a:r>
              <a:rPr lang="sr-Latn-CS" dirty="0" err="1"/>
              <a:t>власника</a:t>
            </a:r>
            <a:r>
              <a:rPr lang="sr-Cyrl-RS" dirty="0"/>
              <a:t> </a:t>
            </a:r>
            <a:r>
              <a:rPr lang="ru-RU" dirty="0"/>
              <a:t>између хипотетичког вољног купца и хипотетичког вољног продавца када купац није под присилом да купује, а продавац није под присилом да продаје и при чему обе стране имају разумно знање о релевантним информацијама и чињеницама.</a:t>
            </a:r>
            <a:endParaRPr lang="sr-Latn-RS" dirty="0"/>
          </a:p>
          <a:p>
            <a:r>
              <a:rPr lang="ru-RU" dirty="0"/>
              <a:t>Дефиниција ФТВ се не односи на процену вредности у случају специфичне трансакције – ако постоји одређени (конкретни) купац, односно ако је једна страна услед потешкоћа принуђена да прода онда је одговарајући стандард вредности – инвестициона вредност</a:t>
            </a:r>
          </a:p>
          <a:p>
            <a:endParaRPr lang="ru-RU" dirty="0"/>
          </a:p>
        </p:txBody>
      </p:sp>
      <p:sp>
        <p:nvSpPr>
          <p:cNvPr id="3" name="Title 2">
            <a:extLst>
              <a:ext uri="{FF2B5EF4-FFF2-40B4-BE49-F238E27FC236}">
                <a16:creationId xmlns:a16="http://schemas.microsoft.com/office/drawing/2014/main" id="{0DFE36AF-83D4-4DD7-9E72-F7917F7EA21B}"/>
              </a:ext>
            </a:extLst>
          </p:cNvPr>
          <p:cNvSpPr>
            <a:spLocks noGrp="1"/>
          </p:cNvSpPr>
          <p:nvPr>
            <p:ph type="title"/>
          </p:nvPr>
        </p:nvSpPr>
        <p:spPr>
          <a:xfrm>
            <a:off x="475913" y="301627"/>
            <a:ext cx="11282705" cy="756707"/>
          </a:xfrm>
        </p:spPr>
        <p:txBody>
          <a:bodyPr/>
          <a:lstStyle/>
          <a:p>
            <a:r>
              <a:rPr lang="sr-Cyrl-RS" dirty="0"/>
              <a:t>Фер тржишна вредност</a:t>
            </a:r>
            <a:endParaRPr lang="en-US" dirty="0"/>
          </a:p>
        </p:txBody>
      </p:sp>
    </p:spTree>
    <p:extLst>
      <p:ext uri="{BB962C8B-B14F-4D97-AF65-F5344CB8AC3E}">
        <p14:creationId xmlns:p14="http://schemas.microsoft.com/office/powerpoint/2010/main" val="350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99D899-E01F-4C49-8298-37961A162411}"/>
              </a:ext>
            </a:extLst>
          </p:cNvPr>
          <p:cNvSpPr>
            <a:spLocks noGrp="1"/>
          </p:cNvSpPr>
          <p:nvPr>
            <p:ph sz="quarter" idx="10"/>
          </p:nvPr>
        </p:nvSpPr>
        <p:spPr>
          <a:xfrm>
            <a:off x="457869" y="1460501"/>
            <a:ext cx="11253740" cy="4600863"/>
          </a:xfrm>
        </p:spPr>
        <p:txBody>
          <a:bodyPr/>
          <a:lstStyle/>
          <a:p>
            <a:r>
              <a:rPr lang="ru-RU" dirty="0"/>
              <a:t>Инвестициона вредност представља вредност пословања или пословног интереса за одређеног инвеститора.</a:t>
            </a:r>
          </a:p>
          <a:p>
            <a:r>
              <a:rPr lang="ru-RU" dirty="0"/>
              <a:t>Будући да је инвеститор познат, овај стандард вредности узима у обзир његова или њена очекивања од будућих новчаних токова који би могли да настану пословањем, синергијама и другим факторима специфичним за инвеститора. Вредност инвестиције може или не мора бити цена плаћена за стицање посла или пословног интереса </a:t>
            </a:r>
            <a:endParaRPr lang="en-US" dirty="0"/>
          </a:p>
        </p:txBody>
      </p:sp>
      <p:sp>
        <p:nvSpPr>
          <p:cNvPr id="3" name="Title 2">
            <a:extLst>
              <a:ext uri="{FF2B5EF4-FFF2-40B4-BE49-F238E27FC236}">
                <a16:creationId xmlns:a16="http://schemas.microsoft.com/office/drawing/2014/main" id="{CEBBE7A4-383B-4853-A9F7-C54F02D6EAED}"/>
              </a:ext>
            </a:extLst>
          </p:cNvPr>
          <p:cNvSpPr>
            <a:spLocks noGrp="1"/>
          </p:cNvSpPr>
          <p:nvPr>
            <p:ph type="title"/>
          </p:nvPr>
        </p:nvSpPr>
        <p:spPr>
          <a:xfrm>
            <a:off x="475913" y="301627"/>
            <a:ext cx="11282705" cy="756707"/>
          </a:xfrm>
        </p:spPr>
        <p:txBody>
          <a:bodyPr/>
          <a:lstStyle/>
          <a:p>
            <a:r>
              <a:rPr lang="sr-Cyrl-RS" dirty="0"/>
              <a:t>Инвестициона вредност</a:t>
            </a:r>
            <a:endParaRPr lang="en-US" dirty="0"/>
          </a:p>
        </p:txBody>
      </p:sp>
    </p:spTree>
    <p:extLst>
      <p:ext uri="{BB962C8B-B14F-4D97-AF65-F5344CB8AC3E}">
        <p14:creationId xmlns:p14="http://schemas.microsoft.com/office/powerpoint/2010/main" val="86390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E9E18-B24E-4C18-85C5-2F5D2D0BD7FF}"/>
              </a:ext>
            </a:extLst>
          </p:cNvPr>
          <p:cNvSpPr>
            <a:spLocks noGrp="1"/>
          </p:cNvSpPr>
          <p:nvPr>
            <p:ph sz="quarter" idx="10"/>
          </p:nvPr>
        </p:nvSpPr>
        <p:spPr/>
        <p:txBody>
          <a:bodyPr/>
          <a:lstStyle/>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Фер вредност се обично користи за процену вредности стечајн</a:t>
            </a:r>
            <a:r>
              <a:rPr lang="sr-Cyrl-RS" sz="2500" dirty="0">
                <a:solidFill>
                  <a:schemeClr val="tx1"/>
                </a:solidFill>
              </a:rPr>
              <a:t>их</a:t>
            </a:r>
            <a:r>
              <a:rPr lang="ru-RU" sz="2500" dirty="0">
                <a:solidFill>
                  <a:schemeClr val="tx1"/>
                </a:solidFill>
              </a:rPr>
              <a:t> дужника и пословних интереса у правном контексту (као правног лица), </a:t>
            </a:r>
            <a:endParaRPr lang="en-US" sz="2500" dirty="0">
              <a:solidFill>
                <a:schemeClr val="tx1"/>
              </a:solidFill>
              <a:highlight>
                <a:srgbClr val="FFFF00"/>
              </a:highlight>
            </a:endParaRPr>
          </a:p>
        </p:txBody>
      </p:sp>
      <p:sp>
        <p:nvSpPr>
          <p:cNvPr id="3" name="Title 2">
            <a:extLst>
              <a:ext uri="{FF2B5EF4-FFF2-40B4-BE49-F238E27FC236}">
                <a16:creationId xmlns:a16="http://schemas.microsoft.com/office/drawing/2014/main" id="{4F07DB04-BBC8-479B-A254-C2E079F9E415}"/>
              </a:ext>
            </a:extLst>
          </p:cNvPr>
          <p:cNvSpPr>
            <a:spLocks noGrp="1"/>
          </p:cNvSpPr>
          <p:nvPr>
            <p:ph type="title"/>
          </p:nvPr>
        </p:nvSpPr>
        <p:spPr/>
        <p:txBody>
          <a:bodyPr/>
          <a:lstStyle/>
          <a:p>
            <a:r>
              <a:rPr lang="sr-Cyrl-RS" dirty="0"/>
              <a:t>Фер вредност</a:t>
            </a:r>
            <a:endParaRPr lang="en-US" dirty="0"/>
          </a:p>
        </p:txBody>
      </p:sp>
    </p:spTree>
    <p:extLst>
      <p:ext uri="{BB962C8B-B14F-4D97-AF65-F5344CB8AC3E}">
        <p14:creationId xmlns:p14="http://schemas.microsoft.com/office/powerpoint/2010/main" val="120049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3ECAFA-E80B-4A1D-BA37-41453B112ADE}"/>
              </a:ext>
            </a:extLst>
          </p:cNvPr>
          <p:cNvSpPr>
            <a:spLocks noGrp="1"/>
          </p:cNvSpPr>
          <p:nvPr>
            <p:ph sz="quarter" idx="10"/>
          </p:nvPr>
        </p:nvSpPr>
        <p:spPr>
          <a:xfrm>
            <a:off x="457869" y="1460501"/>
            <a:ext cx="11253740" cy="4600863"/>
          </a:xfrm>
        </p:spPr>
        <p:txBody>
          <a:bodyPr/>
          <a:lstStyle/>
          <a:p>
            <a:r>
              <a:rPr lang="sr-Cyrl-RS" dirty="0"/>
              <a:t>Две најзначајније претпоставке вредности стечајног дужника су:</a:t>
            </a:r>
          </a:p>
          <a:p>
            <a:pPr lvl="3"/>
            <a:r>
              <a:rPr lang="sr-Cyrl-RS" dirty="0"/>
              <a:t>Ликвидација насупрот континуитета пословања на неодређено време (</a:t>
            </a:r>
            <a:r>
              <a:rPr lang="en-US" dirty="0"/>
              <a:t>Going Concern</a:t>
            </a:r>
            <a:r>
              <a:rPr lang="sr-Cyrl-RS" dirty="0"/>
              <a:t>)</a:t>
            </a:r>
          </a:p>
          <a:p>
            <a:pPr lvl="3"/>
            <a:r>
              <a:rPr lang="sr-Cyrl-RS" dirty="0"/>
              <a:t>Ликвидација по редовној процедури насупрот ликвидацији по убрзаном поступку</a:t>
            </a:r>
          </a:p>
        </p:txBody>
      </p:sp>
      <p:sp>
        <p:nvSpPr>
          <p:cNvPr id="3" name="Title 2">
            <a:extLst>
              <a:ext uri="{FF2B5EF4-FFF2-40B4-BE49-F238E27FC236}">
                <a16:creationId xmlns:a16="http://schemas.microsoft.com/office/drawing/2014/main" id="{DEFA36C0-1E6C-4E6B-97B7-DA2CCF70DF89}"/>
              </a:ext>
            </a:extLst>
          </p:cNvPr>
          <p:cNvSpPr>
            <a:spLocks noGrp="1"/>
          </p:cNvSpPr>
          <p:nvPr>
            <p:ph type="title"/>
          </p:nvPr>
        </p:nvSpPr>
        <p:spPr>
          <a:xfrm>
            <a:off x="475913" y="301627"/>
            <a:ext cx="11282705" cy="756707"/>
          </a:xfrm>
        </p:spPr>
        <p:txBody>
          <a:bodyPr/>
          <a:lstStyle/>
          <a:p>
            <a:r>
              <a:rPr lang="sr-Cyrl-RS" dirty="0"/>
              <a:t>Премисе вредности стечајног дужника</a:t>
            </a:r>
            <a:endParaRPr lang="en-US" dirty="0"/>
          </a:p>
        </p:txBody>
      </p:sp>
    </p:spTree>
    <p:extLst>
      <p:ext uri="{BB962C8B-B14F-4D97-AF65-F5344CB8AC3E}">
        <p14:creationId xmlns:p14="http://schemas.microsoft.com/office/powerpoint/2010/main" val="320946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5C464-CCD6-459B-82FB-0BA4C19ED47C}"/>
              </a:ext>
            </a:extLst>
          </p:cNvPr>
          <p:cNvSpPr>
            <a:spLocks noGrp="1"/>
          </p:cNvSpPr>
          <p:nvPr>
            <p:ph sz="quarter" idx="10"/>
          </p:nvPr>
        </p:nvSpPr>
        <p:spPr>
          <a:xfrm>
            <a:off x="457869" y="1460501"/>
            <a:ext cx="11253740" cy="4600863"/>
          </a:xfrm>
        </p:spPr>
        <p:txBody>
          <a:bodyPr/>
          <a:lstStyle/>
          <a:p>
            <a:r>
              <a:rPr lang="sr-Cyrl-RS" dirty="0"/>
              <a:t>Приликом утврђивања која од премиса вредности је одговарајућа у процени се полази од</a:t>
            </a:r>
          </a:p>
          <a:p>
            <a:pPr lvl="1"/>
            <a:r>
              <a:rPr lang="sr-Cyrl-RS" dirty="0"/>
              <a:t>Тржишног окружења</a:t>
            </a:r>
          </a:p>
          <a:p>
            <a:pPr lvl="1"/>
            <a:r>
              <a:rPr lang="sr-Cyrl-RS" dirty="0"/>
              <a:t>Конкуренције</a:t>
            </a:r>
          </a:p>
          <a:p>
            <a:pPr lvl="1"/>
            <a:r>
              <a:rPr lang="sr-Cyrl-RS" dirty="0"/>
              <a:t>Историје пословања и финансијског положаја </a:t>
            </a:r>
          </a:p>
          <a:p>
            <a:pPr lvl="1"/>
            <a:r>
              <a:rPr lang="sr-Cyrl-RS" dirty="0"/>
              <a:t>Резултата управе</a:t>
            </a:r>
          </a:p>
          <a:p>
            <a:pPr lvl="1"/>
            <a:r>
              <a:rPr lang="sr-Cyrl-RS" dirty="0"/>
              <a:t>Могућности предузећа да обезбеди потребни капитал</a:t>
            </a:r>
          </a:p>
          <a:p>
            <a:pPr lvl="1"/>
            <a:endParaRPr lang="sr-Cyrl-RS" dirty="0"/>
          </a:p>
          <a:p>
            <a:r>
              <a:rPr lang="sr-Cyrl-RS" dirty="0"/>
              <a:t>Уколико су испуњени потребни услови вредност предузећа (стечајног дужника) се може проценити уз претпоставку наставка пословања – </a:t>
            </a:r>
            <a:r>
              <a:rPr lang="en-US" dirty="0"/>
              <a:t>going concern value</a:t>
            </a:r>
            <a:endParaRPr lang="sr-Cyrl-RS" dirty="0"/>
          </a:p>
          <a:p>
            <a:endParaRPr lang="en-US" dirty="0"/>
          </a:p>
        </p:txBody>
      </p:sp>
      <p:sp>
        <p:nvSpPr>
          <p:cNvPr id="3" name="Title 2">
            <a:extLst>
              <a:ext uri="{FF2B5EF4-FFF2-40B4-BE49-F238E27FC236}">
                <a16:creationId xmlns:a16="http://schemas.microsoft.com/office/drawing/2014/main" id="{59644C43-C6FC-453E-BD78-D14D7C6267FC}"/>
              </a:ext>
            </a:extLst>
          </p:cNvPr>
          <p:cNvSpPr>
            <a:spLocks noGrp="1"/>
          </p:cNvSpPr>
          <p:nvPr>
            <p:ph type="title"/>
          </p:nvPr>
        </p:nvSpPr>
        <p:spPr>
          <a:xfrm>
            <a:off x="475913" y="301627"/>
            <a:ext cx="11282705" cy="756707"/>
          </a:xfrm>
        </p:spPr>
        <p:txBody>
          <a:bodyPr/>
          <a:lstStyle/>
          <a:p>
            <a:r>
              <a:rPr lang="sr-Cyrl-RS" dirty="0"/>
              <a:t>Премисе вредности</a:t>
            </a:r>
            <a:endParaRPr lang="en-US" dirty="0"/>
          </a:p>
        </p:txBody>
      </p:sp>
    </p:spTree>
    <p:extLst>
      <p:ext uri="{BB962C8B-B14F-4D97-AF65-F5344CB8AC3E}">
        <p14:creationId xmlns:p14="http://schemas.microsoft.com/office/powerpoint/2010/main" val="144967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sr-Cyrl-RS" dirty="0"/>
              <a:t>Нема „закуцаног“ правила како се врши процена вредности</a:t>
            </a:r>
          </a:p>
          <a:p>
            <a:r>
              <a:rPr lang="sr-Cyrl-RS" dirty="0"/>
              <a:t>Пример - Стечајни закон САД §506</a:t>
            </a:r>
          </a:p>
          <a:p>
            <a:pPr marL="457200" lvl="1" indent="0">
              <a:buNone/>
            </a:pPr>
            <a:r>
              <a:rPr lang="en-US" dirty="0"/>
              <a:t>“</a:t>
            </a:r>
            <a:r>
              <a:rPr lang="sr-Cyrl-RS" i="1" dirty="0"/>
              <a:t>Вредност се одређује у односу на сврху процене и предложеног начина располагања или коришћења имовине, и у односу на расправу у погледу таквог располагања или коришћења или у погледу плана којим се утиче на интересе поверилаца</a:t>
            </a:r>
            <a:r>
              <a:rPr lang="sr-Cyrl-RS" dirty="0"/>
              <a:t>“</a:t>
            </a:r>
            <a:endParaRPr lang="sr-Latn-RS" dirty="0"/>
          </a:p>
        </p:txBody>
      </p:sp>
      <p:sp>
        <p:nvSpPr>
          <p:cNvPr id="2" name="Title 1"/>
          <p:cNvSpPr>
            <a:spLocks noGrp="1"/>
          </p:cNvSpPr>
          <p:nvPr>
            <p:ph type="title"/>
          </p:nvPr>
        </p:nvSpPr>
        <p:spPr/>
        <p:txBody>
          <a:bodyPr/>
          <a:lstStyle/>
          <a:p>
            <a:r>
              <a:rPr lang="sr-Cyrl-RS" dirty="0"/>
              <a:t>Флексибилност процене вредности</a:t>
            </a:r>
            <a:endParaRPr lang="sr-Latn-RS" dirty="0"/>
          </a:p>
        </p:txBody>
      </p:sp>
    </p:spTree>
    <p:extLst>
      <p:ext uri="{BB962C8B-B14F-4D97-AF65-F5344CB8AC3E}">
        <p14:creationId xmlns:p14="http://schemas.microsoft.com/office/powerpoint/2010/main" val="311205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Content Placeholder 2"/>
          <p:cNvSpPr>
            <a:spLocks noGrp="1"/>
          </p:cNvSpPr>
          <p:nvPr>
            <p:ph sz="quarter" idx="10"/>
          </p:nvPr>
        </p:nvSpPr>
        <p:spPr/>
        <p:txBody>
          <a:bodyPr/>
          <a:lstStyle/>
          <a:p>
            <a:r>
              <a:rPr lang="en-US" altLang="en-US" dirty="0"/>
              <a:t>Н</a:t>
            </a:r>
            <a:r>
              <a:rPr lang="sr-Cyrl-RS" altLang="en-US" dirty="0" err="1"/>
              <a:t>ије</a:t>
            </a:r>
            <a:r>
              <a:rPr lang="sr-Cyrl-RS" altLang="en-US" dirty="0"/>
              <a:t> стандард вредности већ претпоставка</a:t>
            </a:r>
            <a:endParaRPr lang="sr-Latn-CS" altLang="en-US" dirty="0"/>
          </a:p>
          <a:p>
            <a:r>
              <a:rPr lang="en-US" dirty="0" err="1"/>
              <a:t>Подразумева</a:t>
            </a:r>
            <a:r>
              <a:rPr lang="en-US" dirty="0"/>
              <a:t> </a:t>
            </a:r>
            <a:r>
              <a:rPr lang="en-US" dirty="0" err="1"/>
              <a:t>испуњеност</a:t>
            </a:r>
            <a:r>
              <a:rPr lang="en-US" dirty="0"/>
              <a:t> </a:t>
            </a:r>
            <a:r>
              <a:rPr lang="en-US" dirty="0" err="1"/>
              <a:t>следећих</a:t>
            </a:r>
            <a:r>
              <a:rPr lang="en-US" dirty="0"/>
              <a:t> </a:t>
            </a:r>
            <a:r>
              <a:rPr lang="en-US" dirty="0" err="1"/>
              <a:t>услова</a:t>
            </a:r>
            <a:r>
              <a:rPr lang="en-US" dirty="0"/>
              <a:t>: </a:t>
            </a:r>
          </a:p>
          <a:p>
            <a:pPr lvl="1"/>
            <a:r>
              <a:rPr lang="en-US" dirty="0" err="1"/>
              <a:t>упрaвa</a:t>
            </a:r>
            <a:r>
              <a:rPr lang="en-US" dirty="0"/>
              <a:t> </a:t>
            </a:r>
            <a:r>
              <a:rPr lang="en-US" dirty="0" err="1"/>
              <a:t>Друштva</a:t>
            </a:r>
            <a:r>
              <a:rPr lang="en-US" dirty="0"/>
              <a:t> </a:t>
            </a:r>
            <a:r>
              <a:rPr lang="en-US" dirty="0" err="1"/>
              <a:t>примењиваћe</a:t>
            </a:r>
            <a:r>
              <a:rPr lang="en-US" dirty="0"/>
              <a:t> </a:t>
            </a:r>
            <a:r>
              <a:rPr lang="en-US" dirty="0" err="1"/>
              <a:t>сa</a:t>
            </a:r>
            <a:r>
              <a:rPr lang="sr-Cyrl-RS" dirty="0"/>
              <a:t>м</a:t>
            </a:r>
            <a:r>
              <a:rPr lang="en-US" dirty="0"/>
              <a:t>о </a:t>
            </a:r>
            <a:r>
              <a:rPr lang="en-US" dirty="0" err="1"/>
              <a:t>oнe</a:t>
            </a:r>
            <a:r>
              <a:rPr lang="en-US" dirty="0"/>
              <a:t> </a:t>
            </a:r>
            <a:r>
              <a:rPr lang="en-US" dirty="0" err="1"/>
              <a:t>финaнсијске</a:t>
            </a:r>
            <a:r>
              <a:rPr lang="en-US" dirty="0"/>
              <a:t> и </a:t>
            </a:r>
            <a:r>
              <a:rPr lang="en-US" dirty="0" err="1"/>
              <a:t>пoсловнe</a:t>
            </a:r>
            <a:r>
              <a:rPr lang="en-US" dirty="0"/>
              <a:t> </a:t>
            </a:r>
            <a:r>
              <a:rPr lang="en-US" dirty="0" err="1"/>
              <a:t>стратeгиje</a:t>
            </a:r>
            <a:r>
              <a:rPr lang="en-US" dirty="0"/>
              <a:t> </a:t>
            </a:r>
            <a:r>
              <a:rPr lang="en-US" dirty="0" err="1"/>
              <a:t>које</a:t>
            </a:r>
            <a:r>
              <a:rPr lang="en-US" dirty="0"/>
              <a:t> </a:t>
            </a:r>
            <a:r>
              <a:rPr lang="en-US" dirty="0" err="1"/>
              <a:t>ћe</a:t>
            </a:r>
            <a:r>
              <a:rPr lang="en-US" dirty="0"/>
              <a:t> </a:t>
            </a:r>
            <a:r>
              <a:rPr lang="en-US" dirty="0" err="1"/>
              <a:t>пoвe</a:t>
            </a:r>
            <a:r>
              <a:rPr lang="sr-Cyrl-RS" dirty="0"/>
              <a:t>ћ</a:t>
            </a:r>
            <a:r>
              <a:rPr lang="en-US" dirty="0" err="1"/>
              <a:t>aвaти</a:t>
            </a:r>
            <a:r>
              <a:rPr lang="en-US" dirty="0"/>
              <a:t> </a:t>
            </a:r>
            <a:r>
              <a:rPr lang="en-US" dirty="0" err="1"/>
              <a:t>врeднoст</a:t>
            </a:r>
            <a:r>
              <a:rPr lang="en-US" dirty="0"/>
              <a:t> </a:t>
            </a:r>
            <a:r>
              <a:rPr lang="en-US" dirty="0" err="1"/>
              <a:t>послoвнoг</a:t>
            </a:r>
            <a:r>
              <a:rPr lang="en-US" dirty="0"/>
              <a:t> </a:t>
            </a:r>
            <a:r>
              <a:rPr lang="en-US" dirty="0" err="1"/>
              <a:t>субјекта</a:t>
            </a:r>
            <a:r>
              <a:rPr lang="en-US" dirty="0"/>
              <a:t>,</a:t>
            </a:r>
          </a:p>
          <a:p>
            <a:pPr lvl="1"/>
            <a:r>
              <a:rPr lang="sr-Cyrl-RS" dirty="0"/>
              <a:t>н</a:t>
            </a:r>
            <a:r>
              <a:rPr lang="en-US" dirty="0"/>
              <a:t>е </a:t>
            </a:r>
            <a:r>
              <a:rPr lang="en-US" dirty="0" err="1"/>
              <a:t>постоји</a:t>
            </a:r>
            <a:r>
              <a:rPr lang="en-US" dirty="0"/>
              <a:t> </a:t>
            </a:r>
            <a:r>
              <a:rPr lang="en-US" dirty="0" err="1"/>
              <a:t>неизвесност</a:t>
            </a:r>
            <a:r>
              <a:rPr lang="en-US" dirty="0"/>
              <a:t> у </a:t>
            </a:r>
            <a:r>
              <a:rPr lang="en-US" dirty="0" err="1"/>
              <a:t>вези</a:t>
            </a:r>
            <a:r>
              <a:rPr lang="en-US" dirty="0"/>
              <a:t> </a:t>
            </a:r>
            <a:r>
              <a:rPr lang="en-US" dirty="0" err="1"/>
              <a:t>будућих</a:t>
            </a:r>
            <a:r>
              <a:rPr lang="en-US" dirty="0"/>
              <a:t> </a:t>
            </a:r>
            <a:r>
              <a:rPr lang="en-US" dirty="0" err="1"/>
              <a:t>догађаја</a:t>
            </a:r>
            <a:r>
              <a:rPr lang="en-US" dirty="0"/>
              <a:t> (</a:t>
            </a:r>
            <a:r>
              <a:rPr lang="en-US" dirty="0" err="1"/>
              <a:t>као</a:t>
            </a:r>
            <a:r>
              <a:rPr lang="en-US" dirty="0"/>
              <a:t>  </a:t>
            </a:r>
            <a:r>
              <a:rPr lang="en-US" dirty="0" err="1"/>
              <a:t>што</a:t>
            </a:r>
            <a:r>
              <a:rPr lang="en-US" dirty="0"/>
              <a:t> </a:t>
            </a:r>
            <a:r>
              <a:rPr lang="en-US" dirty="0" err="1"/>
              <a:t>је</a:t>
            </a:r>
            <a:r>
              <a:rPr lang="en-US" dirty="0"/>
              <a:t> </a:t>
            </a:r>
            <a:r>
              <a:rPr lang="en-US" dirty="0" err="1"/>
              <a:t>контиуирано</a:t>
            </a:r>
            <a:r>
              <a:rPr lang="en-US" dirty="0"/>
              <a:t> </a:t>
            </a:r>
            <a:r>
              <a:rPr lang="en-US" dirty="0" err="1"/>
              <a:t>пословање</a:t>
            </a:r>
            <a:r>
              <a:rPr lang="en-US" dirty="0"/>
              <a:t> </a:t>
            </a:r>
            <a:r>
              <a:rPr lang="en-US" dirty="0" err="1"/>
              <a:t>са</a:t>
            </a:r>
            <a:r>
              <a:rPr lang="en-US" dirty="0"/>
              <a:t> </a:t>
            </a:r>
            <a:r>
              <a:rPr lang="en-US" dirty="0" err="1"/>
              <a:t>губитком</a:t>
            </a:r>
            <a:r>
              <a:rPr lang="en-US" dirty="0"/>
              <a:t> и </a:t>
            </a:r>
            <a:r>
              <a:rPr lang="en-US" dirty="0" err="1"/>
              <a:t>финансијским</a:t>
            </a:r>
            <a:r>
              <a:rPr lang="en-US" dirty="0"/>
              <a:t> </a:t>
            </a:r>
            <a:r>
              <a:rPr lang="en-US" dirty="0" err="1"/>
              <a:t>потешкоћама</a:t>
            </a:r>
            <a:r>
              <a:rPr lang="en-US" dirty="0"/>
              <a:t>). </a:t>
            </a:r>
            <a:endParaRPr lang="en-US" altLang="en-US" dirty="0"/>
          </a:p>
        </p:txBody>
      </p:sp>
      <p:sp>
        <p:nvSpPr>
          <p:cNvPr id="2" name="Title 1"/>
          <p:cNvSpPr>
            <a:spLocks noGrp="1"/>
          </p:cNvSpPr>
          <p:nvPr>
            <p:ph type="title"/>
          </p:nvPr>
        </p:nvSpPr>
        <p:spPr/>
        <p:txBody>
          <a:bodyPr/>
          <a:lstStyle/>
          <a:p>
            <a:r>
              <a:rPr lang="en-US" altLang="en-US" dirty="0"/>
              <a:t>Going-concern </a:t>
            </a:r>
            <a:r>
              <a:rPr lang="sr-Cyrl-RS" altLang="en-US" dirty="0"/>
              <a:t>вредност</a:t>
            </a:r>
            <a:endParaRPr lang="en-US" altLang="sr-Latn-RS" dirty="0"/>
          </a:p>
        </p:txBody>
      </p:sp>
    </p:spTree>
    <p:extLst>
      <p:ext uri="{BB962C8B-B14F-4D97-AF65-F5344CB8AC3E}">
        <p14:creationId xmlns:p14="http://schemas.microsoft.com/office/powerpoint/2010/main" val="53533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B9FE5C-8952-4DB6-ADBD-57091817D836}"/>
              </a:ext>
            </a:extLst>
          </p:cNvPr>
          <p:cNvSpPr>
            <a:spLocks noGrp="1"/>
          </p:cNvSpPr>
          <p:nvPr>
            <p:ph sz="quarter" idx="10"/>
          </p:nvPr>
        </p:nvSpPr>
        <p:spPr>
          <a:xfrm>
            <a:off x="457869" y="1460501"/>
            <a:ext cx="11253740" cy="4600863"/>
          </a:xfrm>
        </p:spPr>
        <p:txBody>
          <a:bodyPr/>
          <a:lstStyle/>
          <a:p>
            <a:r>
              <a:rPr lang="sr-Cyrl-RS" dirty="0"/>
              <a:t>Основна претпоставка на којој </a:t>
            </a:r>
            <a:r>
              <a:rPr lang="en-US" dirty="0"/>
              <a:t>Going Concern</a:t>
            </a:r>
            <a:r>
              <a:rPr lang="sr-Cyrl-RS" dirty="0"/>
              <a:t> вредност стечајног дужника почива је:</a:t>
            </a:r>
          </a:p>
          <a:p>
            <a:pPr lvl="3"/>
            <a:r>
              <a:rPr lang="sr-Cyrl-RS" dirty="0"/>
              <a:t>Да ће стечајни дужник наставити са својим пословањем на неодређено време и да ће у том периоду пословати профитабилно</a:t>
            </a:r>
            <a:r>
              <a:rPr lang="ru-RU" dirty="0"/>
              <a:t>.</a:t>
            </a:r>
          </a:p>
          <a:p>
            <a:r>
              <a:rPr lang="ru-RU" dirty="0"/>
              <a:t>Уобичајено </a:t>
            </a:r>
            <a:r>
              <a:rPr lang="en-US" dirty="0"/>
              <a:t>Going Concern</a:t>
            </a:r>
            <a:r>
              <a:rPr lang="sr-Cyrl-RS" dirty="0"/>
              <a:t> </a:t>
            </a:r>
            <a:r>
              <a:rPr lang="ru-RU" dirty="0"/>
              <a:t>вредност или вредност трајног пословања биће већа од ликвидационе вредности стечајног дужника.</a:t>
            </a:r>
          </a:p>
          <a:p>
            <a:r>
              <a:rPr lang="ru-RU" dirty="0"/>
              <a:t>Уколико се сматра да предузеће не може да настави са радом, ликвидациона вредност може бити прикладна дефиниција вредност.</a:t>
            </a:r>
          </a:p>
        </p:txBody>
      </p:sp>
      <p:sp>
        <p:nvSpPr>
          <p:cNvPr id="3" name="Title 2">
            <a:extLst>
              <a:ext uri="{FF2B5EF4-FFF2-40B4-BE49-F238E27FC236}">
                <a16:creationId xmlns:a16="http://schemas.microsoft.com/office/drawing/2014/main" id="{153B03F2-E687-432A-8CF3-F0615B557DBD}"/>
              </a:ext>
            </a:extLst>
          </p:cNvPr>
          <p:cNvSpPr>
            <a:spLocks noGrp="1"/>
          </p:cNvSpPr>
          <p:nvPr>
            <p:ph type="title"/>
          </p:nvPr>
        </p:nvSpPr>
        <p:spPr>
          <a:xfrm>
            <a:off x="475913" y="301627"/>
            <a:ext cx="11282705" cy="756707"/>
          </a:xfrm>
        </p:spPr>
        <p:txBody>
          <a:bodyPr/>
          <a:lstStyle/>
          <a:p>
            <a:r>
              <a:rPr lang="ru-RU" dirty="0"/>
              <a:t>Континуирана вредност пословања стечајног дужника (Going Concern)</a:t>
            </a:r>
            <a:endParaRPr lang="en-US" dirty="0"/>
          </a:p>
        </p:txBody>
      </p:sp>
    </p:spTree>
    <p:extLst>
      <p:ext uri="{BB962C8B-B14F-4D97-AF65-F5344CB8AC3E}">
        <p14:creationId xmlns:p14="http://schemas.microsoft.com/office/powerpoint/2010/main" val="189415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7A57AD-C32F-4979-B54E-FB8F5E101EDD}"/>
              </a:ext>
            </a:extLst>
          </p:cNvPr>
          <p:cNvSpPr>
            <a:spLocks noGrp="1"/>
          </p:cNvSpPr>
          <p:nvPr>
            <p:ph sz="quarter" idx="10"/>
          </p:nvPr>
        </p:nvSpPr>
        <p:spPr>
          <a:xfrm>
            <a:off x="457869" y="1460501"/>
            <a:ext cx="11253740" cy="4600863"/>
          </a:xfrm>
        </p:spPr>
        <p:txBody>
          <a:bodyPr>
            <a:normAutofit/>
          </a:bodyPr>
          <a:lstStyle/>
          <a:p>
            <a:r>
              <a:rPr lang="en-US" altLang="en-US" dirty="0" err="1"/>
              <a:t>Два</a:t>
            </a:r>
            <a:r>
              <a:rPr lang="en-US" altLang="en-US" dirty="0"/>
              <a:t> </a:t>
            </a:r>
            <a:r>
              <a:rPr lang="en-US" altLang="en-US" dirty="0" err="1"/>
              <a:t>приступа</a:t>
            </a:r>
            <a:endParaRPr lang="en-US" altLang="en-US" dirty="0"/>
          </a:p>
          <a:p>
            <a:pPr lvl="1"/>
            <a:r>
              <a:rPr lang="en-US" altLang="en-US" dirty="0" err="1"/>
              <a:t>Редовна</a:t>
            </a:r>
            <a:r>
              <a:rPr lang="en-US" altLang="en-US" dirty="0"/>
              <a:t> </a:t>
            </a:r>
            <a:r>
              <a:rPr lang="en-US" altLang="en-US" dirty="0" err="1"/>
              <a:t>ликвидација</a:t>
            </a:r>
            <a:r>
              <a:rPr lang="en-US" altLang="en-US" dirty="0"/>
              <a:t> </a:t>
            </a:r>
            <a:r>
              <a:rPr lang="en-US" altLang="en-US" dirty="0" err="1"/>
              <a:t>претпоставља</a:t>
            </a:r>
            <a:r>
              <a:rPr lang="en-US" altLang="en-US" dirty="0"/>
              <a:t> </a:t>
            </a:r>
            <a:r>
              <a:rPr lang="en-US" altLang="en-US" dirty="0" err="1"/>
              <a:t>се</a:t>
            </a:r>
            <a:r>
              <a:rPr lang="en-US" altLang="en-US" dirty="0"/>
              <a:t> </a:t>
            </a:r>
            <a:r>
              <a:rPr lang="en-US" altLang="en-US" dirty="0" err="1"/>
              <a:t>да</a:t>
            </a:r>
            <a:r>
              <a:rPr lang="en-US" altLang="en-US" dirty="0"/>
              <a:t> </a:t>
            </a:r>
            <a:r>
              <a:rPr lang="en-US" altLang="en-US" dirty="0" err="1"/>
              <a:t>је</a:t>
            </a:r>
            <a:r>
              <a:rPr lang="en-US" altLang="en-US" dirty="0"/>
              <a:t> </a:t>
            </a:r>
            <a:r>
              <a:rPr lang="en-US" altLang="en-US" dirty="0" err="1"/>
              <a:t>имовина</a:t>
            </a:r>
            <a:r>
              <a:rPr lang="en-US" altLang="en-US" dirty="0"/>
              <a:t> </a:t>
            </a:r>
            <a:r>
              <a:rPr lang="en-US" altLang="en-US" dirty="0" err="1"/>
              <a:t>продата</a:t>
            </a:r>
            <a:r>
              <a:rPr lang="en-US" altLang="en-US" dirty="0"/>
              <a:t> у </a:t>
            </a:r>
            <a:r>
              <a:rPr lang="sr-Cyrl-RS" altLang="en-US" dirty="0"/>
              <a:t>разумном временском периоду </a:t>
            </a:r>
            <a:r>
              <a:rPr lang="en-US" altLang="en-US" dirty="0"/>
              <a:t>(6 </a:t>
            </a:r>
            <a:r>
              <a:rPr lang="en-US" altLang="en-US" dirty="0" err="1"/>
              <a:t>месеци</a:t>
            </a:r>
            <a:r>
              <a:rPr lang="en-US" altLang="en-US" dirty="0"/>
              <a:t> </a:t>
            </a:r>
            <a:r>
              <a:rPr lang="en-US" altLang="en-US" dirty="0" err="1"/>
              <a:t>до</a:t>
            </a:r>
            <a:r>
              <a:rPr lang="en-US" altLang="en-US" dirty="0"/>
              <a:t> </a:t>
            </a:r>
            <a:r>
              <a:rPr lang="en-US" altLang="en-US" dirty="0" err="1"/>
              <a:t>годину</a:t>
            </a:r>
            <a:r>
              <a:rPr lang="en-US" altLang="en-US" dirty="0"/>
              <a:t> </a:t>
            </a:r>
            <a:r>
              <a:rPr lang="en-US" altLang="en-US" dirty="0" err="1"/>
              <a:t>дана</a:t>
            </a:r>
            <a:r>
              <a:rPr lang="en-US" altLang="en-US" dirty="0"/>
              <a:t>) </a:t>
            </a:r>
            <a:r>
              <a:rPr lang="en-US" altLang="en-US" dirty="0" err="1"/>
              <a:t>како</a:t>
            </a:r>
            <a:r>
              <a:rPr lang="en-US" altLang="en-US" dirty="0"/>
              <a:t> </a:t>
            </a:r>
            <a:r>
              <a:rPr lang="en-US" altLang="en-US" dirty="0" err="1"/>
              <a:t>би</a:t>
            </a:r>
            <a:r>
              <a:rPr lang="en-US" altLang="en-US" dirty="0"/>
              <a:t> </a:t>
            </a:r>
            <a:r>
              <a:rPr lang="en-US" altLang="en-US" dirty="0" err="1"/>
              <a:t>се</a:t>
            </a:r>
            <a:r>
              <a:rPr lang="sr-Cyrl-RS" altLang="en-US" dirty="0"/>
              <a:t> остварила </a:t>
            </a:r>
            <a:r>
              <a:rPr lang="en-US" altLang="en-US" dirty="0" err="1"/>
              <a:t>највиша</a:t>
            </a:r>
            <a:r>
              <a:rPr lang="en-US" altLang="en-US" dirty="0"/>
              <a:t> </a:t>
            </a:r>
            <a:r>
              <a:rPr lang="en-US" altLang="en-US" dirty="0" err="1"/>
              <a:t>цена</a:t>
            </a:r>
            <a:endParaRPr lang="sr-Cyrl-RS" altLang="en-US" dirty="0"/>
          </a:p>
          <a:p>
            <a:pPr lvl="1"/>
            <a:r>
              <a:rPr lang="en-US" altLang="en-US" dirty="0" err="1"/>
              <a:t>Убрзана</a:t>
            </a:r>
            <a:r>
              <a:rPr lang="en-US" altLang="en-US" dirty="0"/>
              <a:t> </a:t>
            </a:r>
            <a:r>
              <a:rPr lang="en-US" altLang="en-US" dirty="0" err="1"/>
              <a:t>ликвидација</a:t>
            </a:r>
            <a:r>
              <a:rPr lang="en-US" altLang="en-US" dirty="0"/>
              <a:t> </a:t>
            </a:r>
            <a:r>
              <a:rPr lang="en-US" altLang="en-US" dirty="0" err="1"/>
              <a:t>претпоставља</a:t>
            </a:r>
            <a:r>
              <a:rPr lang="en-US" altLang="en-US" dirty="0"/>
              <a:t> </a:t>
            </a:r>
            <a:r>
              <a:rPr lang="en-US" altLang="en-US" dirty="0" err="1"/>
              <a:t>се</a:t>
            </a:r>
            <a:r>
              <a:rPr lang="en-US" altLang="en-US" dirty="0"/>
              <a:t> </a:t>
            </a:r>
            <a:r>
              <a:rPr lang="en-US" altLang="en-US" dirty="0" err="1"/>
              <a:t>да</a:t>
            </a:r>
            <a:r>
              <a:rPr lang="en-US" altLang="en-US" dirty="0"/>
              <a:t> </a:t>
            </a:r>
            <a:r>
              <a:rPr lang="en-US" altLang="en-US" dirty="0" err="1"/>
              <a:t>је</a:t>
            </a:r>
            <a:r>
              <a:rPr lang="en-US" altLang="en-US" dirty="0"/>
              <a:t> </a:t>
            </a:r>
            <a:r>
              <a:rPr lang="en-US" altLang="en-US" dirty="0" err="1"/>
              <a:t>имовина</a:t>
            </a:r>
            <a:r>
              <a:rPr lang="en-US" altLang="en-US" dirty="0"/>
              <a:t> </a:t>
            </a:r>
            <a:r>
              <a:rPr lang="en-US" altLang="en-US" dirty="0" err="1"/>
              <a:t>распродата</a:t>
            </a:r>
            <a:r>
              <a:rPr lang="en-US" altLang="en-US" dirty="0"/>
              <a:t> </a:t>
            </a:r>
            <a:r>
              <a:rPr lang="en-US" altLang="en-US" dirty="0" err="1"/>
              <a:t>најбрже</a:t>
            </a:r>
            <a:r>
              <a:rPr lang="en-US" altLang="en-US" dirty="0"/>
              <a:t> </a:t>
            </a:r>
            <a:r>
              <a:rPr lang="en-US" altLang="en-US" dirty="0" err="1"/>
              <a:t>могуће</a:t>
            </a:r>
            <a:r>
              <a:rPr lang="sr-Cyrl-RS" altLang="en-US" dirty="0"/>
              <a:t> – </a:t>
            </a:r>
            <a:r>
              <a:rPr lang="en-US" altLang="en-US" dirty="0"/>
              <a:t>fire sale</a:t>
            </a:r>
          </a:p>
          <a:p>
            <a:r>
              <a:rPr lang="en-US" altLang="en-US" dirty="0" err="1"/>
              <a:t>Укључује</a:t>
            </a:r>
            <a:r>
              <a:rPr lang="en-US" altLang="en-US" dirty="0"/>
              <a:t> </a:t>
            </a:r>
            <a:r>
              <a:rPr lang="en-US" altLang="en-US" dirty="0" err="1"/>
              <a:t>директне</a:t>
            </a:r>
            <a:r>
              <a:rPr lang="en-US" altLang="en-US" dirty="0"/>
              <a:t> и </a:t>
            </a:r>
            <a:r>
              <a:rPr lang="en-US" altLang="en-US" dirty="0" err="1"/>
              <a:t>индиректне</a:t>
            </a:r>
            <a:r>
              <a:rPr lang="en-US" altLang="en-US" dirty="0"/>
              <a:t> </a:t>
            </a:r>
            <a:r>
              <a:rPr lang="en-US" altLang="en-US" dirty="0" err="1"/>
              <a:t>трошкове</a:t>
            </a:r>
            <a:r>
              <a:rPr lang="en-US" altLang="en-US" dirty="0"/>
              <a:t> </a:t>
            </a:r>
            <a:r>
              <a:rPr lang="en-US" altLang="en-US" dirty="0" err="1"/>
              <a:t>који</a:t>
            </a:r>
            <a:r>
              <a:rPr lang="en-US" altLang="en-US" dirty="0"/>
              <a:t> </a:t>
            </a:r>
            <a:r>
              <a:rPr lang="en-US" altLang="en-US" dirty="0" err="1"/>
              <a:t>су</a:t>
            </a:r>
            <a:r>
              <a:rPr lang="en-US" altLang="en-US" dirty="0"/>
              <a:t> </a:t>
            </a:r>
            <a:r>
              <a:rPr lang="en-US" altLang="en-US" dirty="0" err="1"/>
              <a:t>везани</a:t>
            </a:r>
            <a:r>
              <a:rPr lang="en-US" altLang="en-US" dirty="0"/>
              <a:t> </a:t>
            </a:r>
            <a:r>
              <a:rPr lang="en-US" altLang="en-US" dirty="0" err="1"/>
              <a:t>за</a:t>
            </a:r>
            <a:r>
              <a:rPr lang="en-US" altLang="en-US" dirty="0"/>
              <a:t> </a:t>
            </a:r>
            <a:r>
              <a:rPr lang="en-US" altLang="en-US" dirty="0" err="1"/>
              <a:t>продају</a:t>
            </a:r>
            <a:r>
              <a:rPr lang="en-US" altLang="en-US" dirty="0"/>
              <a:t> </a:t>
            </a:r>
            <a:r>
              <a:rPr lang="en-US" altLang="en-US" dirty="0" err="1"/>
              <a:t>имовине</a:t>
            </a:r>
            <a:endParaRPr lang="en-US" altLang="en-US" dirty="0"/>
          </a:p>
          <a:p>
            <a:r>
              <a:rPr lang="sr-Cyrl-RS" altLang="en-US" dirty="0"/>
              <a:t>М</a:t>
            </a:r>
            <a:r>
              <a:rPr lang="en-US" altLang="en-US" dirty="0" err="1"/>
              <a:t>инимум</a:t>
            </a:r>
            <a:r>
              <a:rPr lang="en-US" altLang="en-US" dirty="0"/>
              <a:t> </a:t>
            </a:r>
            <a:r>
              <a:rPr lang="en-US" altLang="en-US" dirty="0" err="1"/>
              <a:t>вредности</a:t>
            </a:r>
            <a:r>
              <a:rPr lang="en-US" altLang="en-US" dirty="0"/>
              <a:t> </a:t>
            </a:r>
            <a:r>
              <a:rPr lang="sr-Cyrl-RS" altLang="en-US" dirty="0"/>
              <a:t>стечајног дужника</a:t>
            </a:r>
            <a:endParaRPr lang="en-US" altLang="en-US" dirty="0"/>
          </a:p>
        </p:txBody>
      </p:sp>
      <p:sp>
        <p:nvSpPr>
          <p:cNvPr id="3" name="Title 2">
            <a:extLst>
              <a:ext uri="{FF2B5EF4-FFF2-40B4-BE49-F238E27FC236}">
                <a16:creationId xmlns:a16="http://schemas.microsoft.com/office/drawing/2014/main" id="{DF324A7B-DFE6-4331-B80B-17D1A0FCDEC7}"/>
              </a:ext>
            </a:extLst>
          </p:cNvPr>
          <p:cNvSpPr>
            <a:spLocks noGrp="1"/>
          </p:cNvSpPr>
          <p:nvPr>
            <p:ph type="title"/>
          </p:nvPr>
        </p:nvSpPr>
        <p:spPr>
          <a:xfrm>
            <a:off x="475913" y="301627"/>
            <a:ext cx="11282705" cy="756707"/>
          </a:xfrm>
        </p:spPr>
        <p:txBody>
          <a:bodyPr/>
          <a:lstStyle/>
          <a:p>
            <a:r>
              <a:rPr lang="sr-Cyrl-RS" dirty="0"/>
              <a:t>Ликвидациона вредност</a:t>
            </a:r>
            <a:endParaRPr lang="en-US" dirty="0"/>
          </a:p>
        </p:txBody>
      </p:sp>
    </p:spTree>
    <p:extLst>
      <p:ext uri="{BB962C8B-B14F-4D97-AF65-F5344CB8AC3E}">
        <p14:creationId xmlns:p14="http://schemas.microsoft.com/office/powerpoint/2010/main" val="127314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3" y="2969537"/>
            <a:ext cx="9729787" cy="1202413"/>
          </a:xfrm>
        </p:spPr>
        <p:txBody>
          <a:bodyPr anchor="ctr">
            <a:noAutofit/>
          </a:bodyPr>
          <a:lstStyle/>
          <a:p>
            <a:r>
              <a:rPr lang="sr-Cyrl-RS" dirty="0"/>
              <a:t>Увод</a:t>
            </a:r>
            <a:endParaRPr lang="bs-Latn-BA" dirty="0"/>
          </a:p>
        </p:txBody>
      </p:sp>
    </p:spTree>
    <p:extLst>
      <p:ext uri="{BB962C8B-B14F-4D97-AF65-F5344CB8AC3E}">
        <p14:creationId xmlns:p14="http://schemas.microsoft.com/office/powerpoint/2010/main" val="1517690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5CADA-C4E5-407F-AA07-5E62D0EC63A9}"/>
              </a:ext>
            </a:extLst>
          </p:cNvPr>
          <p:cNvSpPr>
            <a:spLocks noGrp="1"/>
          </p:cNvSpPr>
          <p:nvPr>
            <p:ph sz="quarter" idx="10"/>
          </p:nvPr>
        </p:nvSpPr>
        <p:spPr>
          <a:xfrm>
            <a:off x="457869" y="1460501"/>
            <a:ext cx="11253740" cy="4600863"/>
          </a:xfrm>
        </p:spPr>
        <p:txBody>
          <a:bodyPr/>
          <a:lstStyle/>
          <a:p>
            <a:r>
              <a:rPr lang="ru-RU" dirty="0"/>
              <a:t>Уколико је вредност у случају наставка пословања већа од ликвидационе вредности онда се реорганизацијом максимизира намирење поверилаца</a:t>
            </a:r>
          </a:p>
          <a:p>
            <a:endParaRPr lang="ru-RU" dirty="0"/>
          </a:p>
          <a:p>
            <a:r>
              <a:rPr lang="ru-RU" dirty="0"/>
              <a:t>Испуњен услов </a:t>
            </a:r>
          </a:p>
          <a:p>
            <a:endParaRPr lang="en-US" dirty="0"/>
          </a:p>
        </p:txBody>
      </p:sp>
      <p:sp>
        <p:nvSpPr>
          <p:cNvPr id="3" name="Title 2">
            <a:extLst>
              <a:ext uri="{FF2B5EF4-FFF2-40B4-BE49-F238E27FC236}">
                <a16:creationId xmlns:a16="http://schemas.microsoft.com/office/drawing/2014/main" id="{A7BB1B02-6976-4F71-B246-86B731D269BC}"/>
              </a:ext>
            </a:extLst>
          </p:cNvPr>
          <p:cNvSpPr>
            <a:spLocks noGrp="1"/>
          </p:cNvSpPr>
          <p:nvPr>
            <p:ph type="title"/>
          </p:nvPr>
        </p:nvSpPr>
        <p:spPr>
          <a:xfrm>
            <a:off x="475913" y="301627"/>
            <a:ext cx="11282705" cy="756707"/>
          </a:xfrm>
        </p:spPr>
        <p:txBody>
          <a:bodyPr/>
          <a:lstStyle/>
          <a:p>
            <a:r>
              <a:rPr lang="sr-Cyrl-RS" dirty="0"/>
              <a:t>Једноставно правило</a:t>
            </a:r>
            <a:endParaRPr lang="en-US" dirty="0"/>
          </a:p>
        </p:txBody>
      </p:sp>
    </p:spTree>
    <p:extLst>
      <p:ext uri="{BB962C8B-B14F-4D97-AF65-F5344CB8AC3E}">
        <p14:creationId xmlns:p14="http://schemas.microsoft.com/office/powerpoint/2010/main" val="12712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47" y="2721693"/>
            <a:ext cx="9728968" cy="1450437"/>
          </a:xfrm>
        </p:spPr>
        <p:txBody>
          <a:bodyPr>
            <a:normAutofit/>
          </a:bodyPr>
          <a:lstStyle/>
          <a:p>
            <a:r>
              <a:rPr lang="sr-Cyrl-RS" dirty="0"/>
              <a:t>Приступи у процени вредности</a:t>
            </a:r>
            <a:endParaRPr lang="bs-Latn-BA" dirty="0"/>
          </a:p>
        </p:txBody>
      </p:sp>
    </p:spTree>
    <p:extLst>
      <p:ext uri="{BB962C8B-B14F-4D97-AF65-F5344CB8AC3E}">
        <p14:creationId xmlns:p14="http://schemas.microsoft.com/office/powerpoint/2010/main" val="1676049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EA354-CCC2-428E-A8A5-346EF68869A7}"/>
              </a:ext>
            </a:extLst>
          </p:cNvPr>
          <p:cNvSpPr>
            <a:spLocks noGrp="1"/>
          </p:cNvSpPr>
          <p:nvPr>
            <p:ph sz="quarter" idx="10"/>
          </p:nvPr>
        </p:nvSpPr>
        <p:spPr>
          <a:xfrm>
            <a:off x="457869" y="1460501"/>
            <a:ext cx="11253740" cy="4600863"/>
          </a:xfrm>
        </p:spPr>
        <p:txBody>
          <a:bodyPr/>
          <a:lstStyle/>
          <a:p>
            <a:r>
              <a:rPr lang="sr-Cyrl-BA" dirty="0"/>
              <a:t>Постоје три основна приступа код одређивања </a:t>
            </a:r>
            <a:r>
              <a:rPr lang="sr-Cyrl-BA" dirty="0" err="1"/>
              <a:t>вредности</a:t>
            </a:r>
            <a:r>
              <a:rPr lang="sr-Cyrl-BA" dirty="0"/>
              <a:t> стечајног дужника:</a:t>
            </a:r>
          </a:p>
          <a:p>
            <a:pPr lvl="3"/>
            <a:r>
              <a:rPr lang="sr-Cyrl-BA" dirty="0"/>
              <a:t>Трошковни (имовински) приступ (</a:t>
            </a:r>
            <a:r>
              <a:rPr lang="en-US" dirty="0"/>
              <a:t>the cost or the asset approach)</a:t>
            </a:r>
          </a:p>
          <a:p>
            <a:pPr lvl="3"/>
            <a:r>
              <a:rPr lang="sr-Cyrl-BA" dirty="0" err="1"/>
              <a:t>Приносни</a:t>
            </a:r>
            <a:r>
              <a:rPr lang="sr-Cyrl-BA" dirty="0"/>
              <a:t> приступ (</a:t>
            </a:r>
            <a:r>
              <a:rPr lang="en-US" dirty="0"/>
              <a:t>the income approach)</a:t>
            </a:r>
          </a:p>
          <a:p>
            <a:pPr lvl="3"/>
            <a:r>
              <a:rPr lang="sr-Cyrl-BA" dirty="0"/>
              <a:t>Тржишни приступ (</a:t>
            </a:r>
            <a:r>
              <a:rPr lang="en-US" dirty="0"/>
              <a:t>the market approach)</a:t>
            </a:r>
          </a:p>
          <a:p>
            <a:r>
              <a:rPr lang="sr-Cyrl-BA" dirty="0"/>
              <a:t>У оквиру сваког приступа могу се </a:t>
            </a:r>
            <a:r>
              <a:rPr lang="sr-Cyrl-BA" dirty="0" err="1"/>
              <a:t>применити</a:t>
            </a:r>
            <a:r>
              <a:rPr lang="sr-Cyrl-BA" dirty="0"/>
              <a:t> више методологија</a:t>
            </a:r>
          </a:p>
          <a:p>
            <a:r>
              <a:rPr lang="sr-Cyrl-BA" dirty="0"/>
              <a:t>Хибридни приступи</a:t>
            </a:r>
          </a:p>
          <a:p>
            <a:endParaRPr lang="en-US" dirty="0"/>
          </a:p>
        </p:txBody>
      </p:sp>
      <p:sp>
        <p:nvSpPr>
          <p:cNvPr id="3" name="Title 2">
            <a:extLst>
              <a:ext uri="{FF2B5EF4-FFF2-40B4-BE49-F238E27FC236}">
                <a16:creationId xmlns:a16="http://schemas.microsoft.com/office/drawing/2014/main" id="{32029EFB-E63F-4190-9581-2A7780DF506B}"/>
              </a:ext>
            </a:extLst>
          </p:cNvPr>
          <p:cNvSpPr>
            <a:spLocks noGrp="1"/>
          </p:cNvSpPr>
          <p:nvPr>
            <p:ph type="title"/>
          </p:nvPr>
        </p:nvSpPr>
        <p:spPr>
          <a:xfrm>
            <a:off x="475913" y="301627"/>
            <a:ext cx="11282705" cy="756707"/>
          </a:xfrm>
        </p:spPr>
        <p:txBody>
          <a:bodyPr/>
          <a:lstStyle/>
          <a:p>
            <a:r>
              <a:rPr lang="sr-Cyrl-RS" dirty="0"/>
              <a:t>Приступи у процени вредности</a:t>
            </a:r>
            <a:endParaRPr lang="en-US" dirty="0"/>
          </a:p>
        </p:txBody>
      </p:sp>
    </p:spTree>
    <p:extLst>
      <p:ext uri="{BB962C8B-B14F-4D97-AF65-F5344CB8AC3E}">
        <p14:creationId xmlns:p14="http://schemas.microsoft.com/office/powerpoint/2010/main" val="1463476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8AF66-AAA8-4B32-B604-9930085543C9}"/>
              </a:ext>
            </a:extLst>
          </p:cNvPr>
          <p:cNvSpPr>
            <a:spLocks noGrp="1"/>
          </p:cNvSpPr>
          <p:nvPr>
            <p:ph type="title"/>
          </p:nvPr>
        </p:nvSpPr>
        <p:spPr/>
        <p:txBody>
          <a:bodyPr/>
          <a:lstStyle/>
          <a:p>
            <a:r>
              <a:rPr lang="sr-Cyrl-RS" dirty="0"/>
              <a:t>Приступи у процени вредности (</a:t>
            </a:r>
            <a:r>
              <a:rPr lang="sr-Latn-RS" dirty="0"/>
              <a:t>II)</a:t>
            </a:r>
            <a:endParaRPr lang="en-US" dirty="0"/>
          </a:p>
        </p:txBody>
      </p:sp>
      <p:graphicFrame>
        <p:nvGraphicFramePr>
          <p:cNvPr id="4" name="Diagram 3">
            <a:extLst>
              <a:ext uri="{FF2B5EF4-FFF2-40B4-BE49-F238E27FC236}">
                <a16:creationId xmlns:a16="http://schemas.microsoft.com/office/drawing/2014/main" id="{57C45A95-2B7E-44C9-8C83-C2255FA9B5AE}"/>
              </a:ext>
            </a:extLst>
          </p:cNvPr>
          <p:cNvGraphicFramePr/>
          <p:nvPr>
            <p:extLst>
              <p:ext uri="{D42A27DB-BD31-4B8C-83A1-F6EECF244321}">
                <p14:modId xmlns:p14="http://schemas.microsoft.com/office/powerpoint/2010/main" val="4112830811"/>
              </p:ext>
            </p:extLst>
          </p:nvPr>
        </p:nvGraphicFramePr>
        <p:xfrm>
          <a:off x="1983582" y="2140745"/>
          <a:ext cx="2447925" cy="308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4DE6E77-BF49-4D96-B984-C4CB7F389080}"/>
              </a:ext>
            </a:extLst>
          </p:cNvPr>
          <p:cNvGraphicFramePr/>
          <p:nvPr>
            <p:extLst>
              <p:ext uri="{D42A27DB-BD31-4B8C-83A1-F6EECF244321}">
                <p14:modId xmlns:p14="http://schemas.microsoft.com/office/powerpoint/2010/main" val="1008027490"/>
              </p:ext>
            </p:extLst>
          </p:nvPr>
        </p:nvGraphicFramePr>
        <p:xfrm>
          <a:off x="4872039" y="2140744"/>
          <a:ext cx="2447925" cy="3089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6538E4A3-17C3-4EC1-99A4-E817303C8505}"/>
              </a:ext>
            </a:extLst>
          </p:cNvPr>
          <p:cNvGraphicFramePr/>
          <p:nvPr>
            <p:extLst>
              <p:ext uri="{D42A27DB-BD31-4B8C-83A1-F6EECF244321}">
                <p14:modId xmlns:p14="http://schemas.microsoft.com/office/powerpoint/2010/main" val="1714564866"/>
              </p:ext>
            </p:extLst>
          </p:nvPr>
        </p:nvGraphicFramePr>
        <p:xfrm>
          <a:off x="7760495" y="2140744"/>
          <a:ext cx="2447925" cy="30892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87979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337B7-0E3E-4706-B90E-8F66C06A8B00}"/>
              </a:ext>
            </a:extLst>
          </p:cNvPr>
          <p:cNvSpPr>
            <a:spLocks noGrp="1"/>
          </p:cNvSpPr>
          <p:nvPr>
            <p:ph sz="quarter" idx="10"/>
          </p:nvPr>
        </p:nvSpPr>
        <p:spPr>
          <a:xfrm>
            <a:off x="457869" y="1460501"/>
            <a:ext cx="11253740" cy="4600863"/>
          </a:xfrm>
        </p:spPr>
        <p:txBody>
          <a:bodyPr/>
          <a:lstStyle/>
          <a:p>
            <a:r>
              <a:rPr lang="ru-RU" dirty="0"/>
              <a:t>Приликом процене вредности стечајног дужника који наставља пословање сви наведени приступи треба да буду размотрени</a:t>
            </a:r>
          </a:p>
          <a:p>
            <a:r>
              <a:rPr lang="ru-RU" dirty="0"/>
              <a:t>Пожељно је да стечајни дужници који настављају пословање буду процењени коришћењем тржишног и/или приносног приступа ако је то изводљиво</a:t>
            </a:r>
          </a:p>
          <a:p>
            <a:r>
              <a:rPr lang="ru-RU" dirty="0"/>
              <a:t>У појединим случајевима пожељно је користити трошковни (имовински) приступ. На пример, у случају да је реч о дужнику са великом вредношћу имовини, али са ниском профитабилношћу</a:t>
            </a:r>
          </a:p>
        </p:txBody>
      </p:sp>
      <p:sp>
        <p:nvSpPr>
          <p:cNvPr id="3" name="Title 2">
            <a:extLst>
              <a:ext uri="{FF2B5EF4-FFF2-40B4-BE49-F238E27FC236}">
                <a16:creationId xmlns:a16="http://schemas.microsoft.com/office/drawing/2014/main" id="{343E75E4-3E24-4B65-97F3-24516ACBB7E7}"/>
              </a:ext>
            </a:extLst>
          </p:cNvPr>
          <p:cNvSpPr>
            <a:spLocks noGrp="1"/>
          </p:cNvSpPr>
          <p:nvPr>
            <p:ph type="title"/>
          </p:nvPr>
        </p:nvSpPr>
        <p:spPr>
          <a:xfrm>
            <a:off x="475913" y="301627"/>
            <a:ext cx="11282705" cy="756707"/>
          </a:xfrm>
        </p:spPr>
        <p:txBody>
          <a:bodyPr/>
          <a:lstStyle/>
          <a:p>
            <a:r>
              <a:rPr lang="sr-Cyrl-RS" dirty="0"/>
              <a:t>Избор приступа процене вредности</a:t>
            </a:r>
            <a:endParaRPr lang="en-US" dirty="0"/>
          </a:p>
        </p:txBody>
      </p:sp>
    </p:spTree>
    <p:extLst>
      <p:ext uri="{BB962C8B-B14F-4D97-AF65-F5344CB8AC3E}">
        <p14:creationId xmlns:p14="http://schemas.microsoft.com/office/powerpoint/2010/main" val="4161141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401CD-678B-43F8-AF81-6A87CF3A6D49}"/>
              </a:ext>
            </a:extLst>
          </p:cNvPr>
          <p:cNvSpPr>
            <a:spLocks noGrp="1"/>
          </p:cNvSpPr>
          <p:nvPr>
            <p:ph sz="quarter" idx="10"/>
          </p:nvPr>
        </p:nvSpPr>
        <p:spPr>
          <a:xfrm>
            <a:off x="1902659" y="1422400"/>
            <a:ext cx="8440305" cy="4838700"/>
          </a:xfrm>
        </p:spPr>
        <p:txBody>
          <a:bodyPr>
            <a:normAutofit fontScale="85000" lnSpcReduction="20000"/>
          </a:bodyPr>
          <a:lstStyle/>
          <a:p>
            <a:pPr marL="285750" indent="-285750" algn="just">
              <a:lnSpc>
                <a:spcPct val="11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Пожељно је користити више приступа како би се добила јаснија представа о вредности стечајног дужника</a:t>
            </a:r>
          </a:p>
          <a:p>
            <a:pPr marL="285750" indent="-285750" algn="just">
              <a:lnSpc>
                <a:spcPct val="11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Различити резултати могу да укажу на потребу </a:t>
            </a:r>
          </a:p>
          <a:p>
            <a:pPr lvl="3" indent="-342900" algn="just">
              <a:lnSpc>
                <a:spcPct val="120000"/>
              </a:lnSpc>
              <a:spcBef>
                <a:spcPts val="600"/>
              </a:spcBef>
              <a:spcAft>
                <a:spcPts val="600"/>
              </a:spcAft>
              <a:tabLst>
                <a:tab pos="8402638" algn="r"/>
              </a:tabLst>
            </a:pPr>
            <a:r>
              <a:rPr lang="ru-RU" sz="2200" dirty="0">
                <a:solidFill>
                  <a:schemeClr val="tx1"/>
                </a:solidFill>
              </a:rPr>
              <a:t>кориговања претпоставки</a:t>
            </a:r>
          </a:p>
          <a:p>
            <a:pPr lvl="4" indent="-342900" algn="just">
              <a:lnSpc>
                <a:spcPct val="120000"/>
              </a:lnSpc>
              <a:spcBef>
                <a:spcPts val="600"/>
              </a:spcBef>
              <a:spcAft>
                <a:spcPts val="600"/>
              </a:spcAft>
              <a:tabLst>
                <a:tab pos="8402638" algn="r"/>
              </a:tabLst>
            </a:pPr>
            <a:r>
              <a:rPr lang="ru-RU" sz="2300" dirty="0">
                <a:solidFill>
                  <a:schemeClr val="tx1"/>
                </a:solidFill>
              </a:rPr>
              <a:t>нпр. метод упоредних компанија на основу EBITDA показатеља даје нижу вредност него ДНТ метод који је заснован на оптимистичким предвиђањима подносиоца плана </a:t>
            </a:r>
          </a:p>
          <a:p>
            <a:pPr marL="285750" indent="-285750" algn="just">
              <a:lnSpc>
                <a:spcPct val="11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Предлаже се употреба пондера у случају већих одступања вредности стечајног дужника</a:t>
            </a:r>
          </a:p>
          <a:p>
            <a:pPr lvl="4" indent="-342900" algn="just">
              <a:lnSpc>
                <a:spcPct val="120000"/>
              </a:lnSpc>
              <a:spcBef>
                <a:spcPts val="600"/>
              </a:spcBef>
              <a:spcAft>
                <a:spcPts val="600"/>
              </a:spcAft>
              <a:buClr>
                <a:srgbClr val="000000">
                  <a:lumMod val="50000"/>
                  <a:lumOff val="50000"/>
                </a:srgbClr>
              </a:buClr>
              <a:tabLst>
                <a:tab pos="8402638" algn="r"/>
              </a:tabLst>
              <a:defRPr/>
            </a:pPr>
            <a:r>
              <a:rPr lang="ru-RU" sz="2300" dirty="0">
                <a:solidFill>
                  <a:srgbClr val="002345"/>
                </a:solidFill>
              </a:rPr>
              <a:t>нпр.  у случају да постоје значајне разлике добијених вредности и након извршених корекција ако је вредност добијена применом тржишне методе коришћењем једне или малог броја трансакција односно компанија</a:t>
            </a:r>
          </a:p>
        </p:txBody>
      </p:sp>
      <p:sp>
        <p:nvSpPr>
          <p:cNvPr id="3" name="Title 2">
            <a:extLst>
              <a:ext uri="{FF2B5EF4-FFF2-40B4-BE49-F238E27FC236}">
                <a16:creationId xmlns:a16="http://schemas.microsoft.com/office/drawing/2014/main" id="{A32C02E5-38DC-4235-8232-560E379E27D3}"/>
              </a:ext>
            </a:extLst>
          </p:cNvPr>
          <p:cNvSpPr>
            <a:spLocks noGrp="1"/>
          </p:cNvSpPr>
          <p:nvPr>
            <p:ph type="title"/>
          </p:nvPr>
        </p:nvSpPr>
        <p:spPr/>
        <p:txBody>
          <a:bodyPr/>
          <a:lstStyle/>
          <a:p>
            <a:r>
              <a:rPr lang="sr-Cyrl-RS" dirty="0"/>
              <a:t>Избор приступа процене вредности (</a:t>
            </a:r>
            <a:r>
              <a:rPr lang="sr-Latn-RS" dirty="0"/>
              <a:t>II)</a:t>
            </a:r>
            <a:endParaRPr lang="en-US" dirty="0"/>
          </a:p>
        </p:txBody>
      </p:sp>
    </p:spTree>
    <p:extLst>
      <p:ext uri="{BB962C8B-B14F-4D97-AF65-F5344CB8AC3E}">
        <p14:creationId xmlns:p14="http://schemas.microsoft.com/office/powerpoint/2010/main" val="3107075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78393C-A81D-42C4-9C03-54F21CBF172B}"/>
              </a:ext>
            </a:extLst>
          </p:cNvPr>
          <p:cNvSpPr>
            <a:spLocks noGrp="1"/>
          </p:cNvSpPr>
          <p:nvPr>
            <p:ph sz="quarter" idx="10"/>
          </p:nvPr>
        </p:nvSpPr>
        <p:spPr/>
        <p:txBody>
          <a:bodyPr>
            <a:normAutofit/>
          </a:bodyPr>
          <a:lstStyle/>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Трошковним приступом процењује се вредност капитала стечајног дужника процењивањем вредности имовине и обавеза у одређеном тренутку.</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Најчешће се користе најскорији подаци из биланса стања пре датума процене. Ови износи се затим </a:t>
            </a:r>
            <a:r>
              <a:rPr lang="ru-RU" sz="2500" b="1" dirty="0">
                <a:solidFill>
                  <a:schemeClr val="tx1"/>
                </a:solidFill>
              </a:rPr>
              <a:t>коригују (своде) на тржишну вредност проценом тренутних трошкова куповине или замене имовине из биланса стања која је предмет процене </a:t>
            </a:r>
            <a:r>
              <a:rPr lang="ru-RU" sz="2500" dirty="0">
                <a:solidFill>
                  <a:schemeClr val="tx1"/>
                </a:solidFill>
              </a:rPr>
              <a:t>.</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Логика иза овог метода је да инвеститор не би платио више за неко средство, компанију или пословни интерес од трошкова добијања (куповине или изградње) заменског средства сличне економске корисности (принцип супституције). </a:t>
            </a:r>
            <a:endParaRPr lang="en-US" sz="2500" dirty="0">
              <a:solidFill>
                <a:schemeClr val="tx1"/>
              </a:solidFill>
            </a:endParaRPr>
          </a:p>
        </p:txBody>
      </p:sp>
      <p:sp>
        <p:nvSpPr>
          <p:cNvPr id="3" name="Title 2">
            <a:extLst>
              <a:ext uri="{FF2B5EF4-FFF2-40B4-BE49-F238E27FC236}">
                <a16:creationId xmlns:a16="http://schemas.microsoft.com/office/drawing/2014/main" id="{E75EA1F4-31DD-4B99-8FE0-A1A398BEBDC7}"/>
              </a:ext>
            </a:extLst>
          </p:cNvPr>
          <p:cNvSpPr>
            <a:spLocks noGrp="1"/>
          </p:cNvSpPr>
          <p:nvPr>
            <p:ph type="title"/>
          </p:nvPr>
        </p:nvSpPr>
        <p:spPr/>
        <p:txBody>
          <a:bodyPr/>
          <a:lstStyle/>
          <a:p>
            <a:r>
              <a:rPr lang="sr-Cyrl-RS" dirty="0"/>
              <a:t>Трошковни приступ</a:t>
            </a:r>
            <a:endParaRPr lang="en-US" dirty="0"/>
          </a:p>
        </p:txBody>
      </p:sp>
    </p:spTree>
    <p:extLst>
      <p:ext uri="{BB962C8B-B14F-4D97-AF65-F5344CB8AC3E}">
        <p14:creationId xmlns:p14="http://schemas.microsoft.com/office/powerpoint/2010/main" val="319196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A583BE-A3B9-489A-AA8D-10DFC759551A}"/>
              </a:ext>
            </a:extLst>
          </p:cNvPr>
          <p:cNvSpPr>
            <a:spLocks noGrp="1"/>
          </p:cNvSpPr>
          <p:nvPr>
            <p:ph sz="quarter" idx="10"/>
          </p:nvPr>
        </p:nvSpPr>
        <p:spPr/>
        <p:txBody>
          <a:bodyPr>
            <a:normAutofit lnSpcReduction="10000"/>
          </a:bodyPr>
          <a:lstStyle/>
          <a:p>
            <a:pPr marL="285750" indent="-285750" algn="just">
              <a:lnSpc>
                <a:spcPct val="110000"/>
              </a:lnSpc>
              <a:spcBef>
                <a:spcPts val="600"/>
              </a:spcBef>
              <a:spcAft>
                <a:spcPts val="600"/>
              </a:spcAft>
              <a:buFont typeface="Wingdings" panose="05000000000000000000" pitchFamily="2" charset="2"/>
              <a:buChar char="ü"/>
              <a:tabLst>
                <a:tab pos="8402638" algn="r"/>
              </a:tabLst>
            </a:pPr>
            <a:r>
              <a:rPr lang="sr-Cyrl-RS" sz="2700" dirty="0">
                <a:solidFill>
                  <a:schemeClr val="tx1"/>
                </a:solidFill>
              </a:rPr>
              <a:t>Предмет процене </a:t>
            </a:r>
            <a:r>
              <a:rPr lang="sr-Latn-RS" sz="2700" dirty="0">
                <a:solidFill>
                  <a:schemeClr val="tx1"/>
                </a:solidFill>
              </a:rPr>
              <a:t>je </a:t>
            </a:r>
            <a:r>
              <a:rPr lang="ru-RU" sz="2700" dirty="0">
                <a:solidFill>
                  <a:schemeClr val="tx1"/>
                </a:solidFill>
              </a:rPr>
              <a:t>свако материјално и нематеријално средство и свака обавеза са циљем да се утврди његова тржишна вредност</a:t>
            </a:r>
          </a:p>
          <a:p>
            <a:pPr lvl="3" indent="-342900" algn="just">
              <a:lnSpc>
                <a:spcPct val="110000"/>
              </a:lnSpc>
              <a:spcBef>
                <a:spcPts val="600"/>
              </a:spcBef>
              <a:spcAft>
                <a:spcPts val="600"/>
              </a:spcAft>
              <a:tabLst>
                <a:tab pos="8402638" algn="r"/>
              </a:tabLst>
            </a:pPr>
            <a:r>
              <a:rPr lang="ru-RU" sz="2100" dirty="0">
                <a:solidFill>
                  <a:schemeClr val="tx1"/>
                </a:solidFill>
              </a:rPr>
              <a:t>Већина имовине која је предмет процене је представљена у билансу стања по њиховој књиговодственој вредности, утврђеној оригиналном набавном ценом умањеном за акумулирану амортизацију.</a:t>
            </a:r>
          </a:p>
          <a:p>
            <a:pPr lvl="3" indent="-342900" algn="just">
              <a:lnSpc>
                <a:spcPct val="110000"/>
              </a:lnSpc>
              <a:spcBef>
                <a:spcPts val="600"/>
              </a:spcBef>
              <a:spcAft>
                <a:spcPts val="600"/>
              </a:spcAft>
              <a:tabLst>
                <a:tab pos="8402638" algn="r"/>
              </a:tabLst>
            </a:pPr>
            <a:r>
              <a:rPr lang="ru-RU" sz="2100" dirty="0">
                <a:solidFill>
                  <a:schemeClr val="tx1"/>
                </a:solidFill>
              </a:rPr>
              <a:t>Књиговодствена вредност поједине имовине попут готовине, потраживања и у мањој мери залиха, може приближно да одговара њиховој тржишној вредност.</a:t>
            </a:r>
          </a:p>
          <a:p>
            <a:pPr lvl="3" indent="-342900" algn="just">
              <a:lnSpc>
                <a:spcPct val="110000"/>
              </a:lnSpc>
              <a:spcBef>
                <a:spcPts val="600"/>
              </a:spcBef>
              <a:spcAft>
                <a:spcPts val="600"/>
              </a:spcAft>
              <a:tabLst>
                <a:tab pos="8402638" algn="r"/>
              </a:tabLst>
            </a:pPr>
            <a:r>
              <a:rPr lang="ru-RU" sz="2100" dirty="0">
                <a:solidFill>
                  <a:schemeClr val="tx1"/>
                </a:solidFill>
              </a:rPr>
              <a:t>Књиговодствена вредност остале пријављене имовине из биланса стања, попут непокретне имовине, обично неће приближно одговарати њиховој тржишној вредности.</a:t>
            </a:r>
          </a:p>
          <a:p>
            <a:pPr lvl="3" indent="-342900" algn="just">
              <a:lnSpc>
                <a:spcPct val="110000"/>
              </a:lnSpc>
              <a:spcBef>
                <a:spcPts val="600"/>
              </a:spcBef>
              <a:spcAft>
                <a:spcPts val="600"/>
              </a:spcAft>
              <a:tabLst>
                <a:tab pos="8402638" algn="r"/>
              </a:tabLst>
            </a:pPr>
            <a:r>
              <a:rPr lang="ru-RU" sz="2100" dirty="0">
                <a:solidFill>
                  <a:schemeClr val="tx1"/>
                </a:solidFill>
              </a:rPr>
              <a:t>Тржишна вредност имовине као што су некретнине, постројења и опрема ретко када је једнака књиговодственој вредности. </a:t>
            </a:r>
            <a:endParaRPr lang="en-US" sz="2100" dirty="0">
              <a:solidFill>
                <a:schemeClr val="tx1"/>
              </a:solidFill>
            </a:endParaRPr>
          </a:p>
        </p:txBody>
      </p:sp>
      <p:sp>
        <p:nvSpPr>
          <p:cNvPr id="3" name="Title 2">
            <a:extLst>
              <a:ext uri="{FF2B5EF4-FFF2-40B4-BE49-F238E27FC236}">
                <a16:creationId xmlns:a16="http://schemas.microsoft.com/office/drawing/2014/main" id="{F8232568-F28E-481A-A738-D856D9A9D583}"/>
              </a:ext>
            </a:extLst>
          </p:cNvPr>
          <p:cNvSpPr>
            <a:spLocks noGrp="1"/>
          </p:cNvSpPr>
          <p:nvPr>
            <p:ph type="title"/>
          </p:nvPr>
        </p:nvSpPr>
        <p:spPr/>
        <p:txBody>
          <a:bodyPr/>
          <a:lstStyle/>
          <a:p>
            <a:r>
              <a:rPr lang="sr-Cyrl-RS" dirty="0"/>
              <a:t>Трошковни приступ</a:t>
            </a:r>
            <a:r>
              <a:rPr lang="sr-Latn-RS" dirty="0"/>
              <a:t> (II)</a:t>
            </a:r>
            <a:endParaRPr lang="en-US" dirty="0"/>
          </a:p>
        </p:txBody>
      </p:sp>
    </p:spTree>
    <p:extLst>
      <p:ext uri="{BB962C8B-B14F-4D97-AF65-F5344CB8AC3E}">
        <p14:creationId xmlns:p14="http://schemas.microsoft.com/office/powerpoint/2010/main" val="76918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CB7BE5-1D63-4225-B4B6-5551C73146CA}"/>
              </a:ext>
            </a:extLst>
          </p:cNvPr>
          <p:cNvSpPr>
            <a:spLocks noGrp="1"/>
          </p:cNvSpPr>
          <p:nvPr>
            <p:ph sz="quarter" idx="10"/>
          </p:nvPr>
        </p:nvSpPr>
        <p:spPr>
          <a:xfrm>
            <a:off x="457869" y="1460501"/>
            <a:ext cx="11253740" cy="4600863"/>
          </a:xfrm>
        </p:spPr>
        <p:txBody>
          <a:bodyPr/>
          <a:lstStyle/>
          <a:p>
            <a:r>
              <a:rPr lang="ru-RU" dirty="0"/>
              <a:t>Трошак замене је појам који се односи на износ новца који предузеће тренутно мора да потроши да би заменило основну имовину попут некретнине, инвестиционе хартије од вредности, заложног права или друге ставке, једном или већом вредношћу.</a:t>
            </a:r>
          </a:p>
          <a:p>
            <a:r>
              <a:rPr lang="ru-RU" dirty="0"/>
              <a:t>Понекад се назива „заменска вредност“, трошак замене може да варира, у зависности од фактора као што је тржишна вредност компонената које се користе за реконструкцију или поновну куповину средства и трошкова укључених у припрему средстава за употребу. Осигуравајуће компаније рутински користе трошкове замене да би утврдиле вредност осигуране ствари. </a:t>
            </a:r>
            <a:endParaRPr lang="en-US" dirty="0"/>
          </a:p>
        </p:txBody>
      </p:sp>
      <p:sp>
        <p:nvSpPr>
          <p:cNvPr id="3" name="Title 2">
            <a:extLst>
              <a:ext uri="{FF2B5EF4-FFF2-40B4-BE49-F238E27FC236}">
                <a16:creationId xmlns:a16="http://schemas.microsoft.com/office/drawing/2014/main" id="{FAB3A4AA-673D-47F7-817E-252544EA1590}"/>
              </a:ext>
            </a:extLst>
          </p:cNvPr>
          <p:cNvSpPr>
            <a:spLocks noGrp="1"/>
          </p:cNvSpPr>
          <p:nvPr>
            <p:ph type="title"/>
          </p:nvPr>
        </p:nvSpPr>
        <p:spPr>
          <a:xfrm>
            <a:off x="475913" y="301627"/>
            <a:ext cx="11282705" cy="756707"/>
          </a:xfrm>
        </p:spPr>
        <p:txBody>
          <a:bodyPr/>
          <a:lstStyle/>
          <a:p>
            <a:r>
              <a:rPr lang="sr-Cyrl-RS" dirty="0"/>
              <a:t>Метод </a:t>
            </a:r>
            <a:r>
              <a:rPr lang="sr-Cyrl-RS" dirty="0" err="1"/>
              <a:t>заменских</a:t>
            </a:r>
            <a:r>
              <a:rPr lang="sr-Cyrl-RS" dirty="0"/>
              <a:t> трошкова</a:t>
            </a:r>
            <a:endParaRPr lang="en-US" dirty="0"/>
          </a:p>
        </p:txBody>
      </p:sp>
    </p:spTree>
    <p:extLst>
      <p:ext uri="{BB962C8B-B14F-4D97-AF65-F5344CB8AC3E}">
        <p14:creationId xmlns:p14="http://schemas.microsoft.com/office/powerpoint/2010/main" val="339179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71773-CEB2-4327-B3C3-19ADEAAC33B5}"/>
              </a:ext>
            </a:extLst>
          </p:cNvPr>
          <p:cNvSpPr>
            <a:spLocks noGrp="1"/>
          </p:cNvSpPr>
          <p:nvPr>
            <p:ph sz="quarter" idx="10"/>
          </p:nvPr>
        </p:nvSpPr>
        <p:spPr>
          <a:xfrm>
            <a:off x="457869" y="1460501"/>
            <a:ext cx="11253740" cy="4600863"/>
          </a:xfrm>
        </p:spPr>
        <p:txBody>
          <a:bodyPr/>
          <a:lstStyle/>
          <a:p>
            <a:r>
              <a:rPr lang="ru-RU" dirty="0"/>
              <a:t>Ако се претпоставља да стечајни дужник не наставља пословање</a:t>
            </a:r>
          </a:p>
          <a:p>
            <a:endParaRPr lang="en-US" dirty="0"/>
          </a:p>
        </p:txBody>
      </p:sp>
      <p:sp>
        <p:nvSpPr>
          <p:cNvPr id="3" name="Title 2">
            <a:extLst>
              <a:ext uri="{FF2B5EF4-FFF2-40B4-BE49-F238E27FC236}">
                <a16:creationId xmlns:a16="http://schemas.microsoft.com/office/drawing/2014/main" id="{6F9CC4A7-1DAF-4472-8A6B-74D3CFD2F3FC}"/>
              </a:ext>
            </a:extLst>
          </p:cNvPr>
          <p:cNvSpPr>
            <a:spLocks noGrp="1"/>
          </p:cNvSpPr>
          <p:nvPr>
            <p:ph type="title"/>
          </p:nvPr>
        </p:nvSpPr>
        <p:spPr>
          <a:xfrm>
            <a:off x="475913" y="301627"/>
            <a:ext cx="11282705" cy="756707"/>
          </a:xfrm>
        </p:spPr>
        <p:txBody>
          <a:bodyPr/>
          <a:lstStyle/>
          <a:p>
            <a:r>
              <a:rPr lang="sr-Cyrl-BA" dirty="0"/>
              <a:t>Метод ликвидационе </a:t>
            </a:r>
            <a:r>
              <a:rPr lang="sr-Cyrl-BA" dirty="0" err="1"/>
              <a:t>вредности</a:t>
            </a:r>
            <a:endParaRPr lang="en-US" dirty="0"/>
          </a:p>
        </p:txBody>
      </p:sp>
    </p:spTree>
    <p:extLst>
      <p:ext uri="{BB962C8B-B14F-4D97-AF65-F5344CB8AC3E}">
        <p14:creationId xmlns:p14="http://schemas.microsoft.com/office/powerpoint/2010/main" val="410646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0D807-D604-48A0-88F9-8D3696D8DCF7}"/>
              </a:ext>
            </a:extLst>
          </p:cNvPr>
          <p:cNvSpPr>
            <a:spLocks noGrp="1"/>
          </p:cNvSpPr>
          <p:nvPr>
            <p:ph sz="quarter" idx="10"/>
          </p:nvPr>
        </p:nvSpPr>
        <p:spPr>
          <a:xfrm>
            <a:off x="457869" y="1460501"/>
            <a:ext cx="11253740" cy="4600863"/>
          </a:xfrm>
        </p:spPr>
        <p:txBody>
          <a:bodyPr>
            <a:normAutofit/>
          </a:bodyPr>
          <a:lstStyle/>
          <a:p>
            <a:r>
              <a:rPr lang="sr-Cyrl-RS" dirty="0"/>
              <a:t>Процена вредности стечајног дужника се налази у основи сваког стечајног поступка.</a:t>
            </a:r>
          </a:p>
          <a:p>
            <a:r>
              <a:rPr lang="ru-RU" dirty="0"/>
              <a:t>Начин на који се врши процена вредности стечајног дужника, средства обезбеђења и друге имовина утиче на низ кључних питања, на пример</a:t>
            </a:r>
          </a:p>
          <a:p>
            <a:pPr lvl="2"/>
            <a:r>
              <a:rPr lang="ru-RU" dirty="0"/>
              <a:t>права обезбеђених повериоца,</a:t>
            </a:r>
          </a:p>
          <a:p>
            <a:pPr lvl="2"/>
            <a:r>
              <a:rPr lang="ru-RU" dirty="0"/>
              <a:t>продаје дужника као правног лица </a:t>
            </a:r>
          </a:p>
          <a:p>
            <a:pPr lvl="2"/>
            <a:r>
              <a:rPr lang="ru-RU" dirty="0"/>
              <a:t>потврђивања плана реорагнизације упркос приговорима поверилаца. </a:t>
            </a:r>
          </a:p>
          <a:p>
            <a:r>
              <a:rPr lang="ru-RU" dirty="0"/>
              <a:t>Пандемија КОВИД-19 је питања у вези процене вредности стечајног дужника, односно у погледу вредности њихове имовине, обавеза и потраживања додатно усложила и подигла ниво неизвесности. </a:t>
            </a:r>
            <a:endParaRPr lang="en-US" dirty="0"/>
          </a:p>
        </p:txBody>
      </p:sp>
      <p:sp>
        <p:nvSpPr>
          <p:cNvPr id="3" name="Title 2">
            <a:extLst>
              <a:ext uri="{FF2B5EF4-FFF2-40B4-BE49-F238E27FC236}">
                <a16:creationId xmlns:a16="http://schemas.microsoft.com/office/drawing/2014/main" id="{DFFF25F2-C205-4146-A35F-43AB75978125}"/>
              </a:ext>
            </a:extLst>
          </p:cNvPr>
          <p:cNvSpPr>
            <a:spLocks noGrp="1"/>
          </p:cNvSpPr>
          <p:nvPr>
            <p:ph type="title"/>
          </p:nvPr>
        </p:nvSpPr>
        <p:spPr>
          <a:xfrm>
            <a:off x="475913" y="301627"/>
            <a:ext cx="11282705" cy="756707"/>
          </a:xfrm>
        </p:spPr>
        <p:txBody>
          <a:bodyPr/>
          <a:lstStyle/>
          <a:p>
            <a:r>
              <a:rPr lang="sr-Cyrl-RS" dirty="0"/>
              <a:t>Процена вредности и стечај</a:t>
            </a:r>
            <a:endParaRPr lang="en-US" dirty="0"/>
          </a:p>
        </p:txBody>
      </p:sp>
    </p:spTree>
    <p:extLst>
      <p:ext uri="{BB962C8B-B14F-4D97-AF65-F5344CB8AC3E}">
        <p14:creationId xmlns:p14="http://schemas.microsoft.com/office/powerpoint/2010/main" val="65210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4D07E6-DCA0-482C-BDDA-2C60DE4C714C}"/>
              </a:ext>
            </a:extLst>
          </p:cNvPr>
          <p:cNvSpPr>
            <a:spLocks noGrp="1"/>
          </p:cNvSpPr>
          <p:nvPr>
            <p:ph sz="quarter" idx="10"/>
          </p:nvPr>
        </p:nvSpPr>
        <p:spPr/>
        <p:txBody>
          <a:bodyPr/>
          <a:lstStyle/>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300" dirty="0">
                <a:solidFill>
                  <a:schemeClr val="tx1"/>
                </a:solidFill>
              </a:rPr>
              <a:t>„Капитално-интензивна“ делатност – вредност концентрисана у основним средствима</a:t>
            </a:r>
          </a:p>
          <a:p>
            <a:pPr lvl="3" indent="-342900" algn="just">
              <a:lnSpc>
                <a:spcPct val="90000"/>
              </a:lnSpc>
              <a:spcBef>
                <a:spcPts val="600"/>
              </a:spcBef>
              <a:spcAft>
                <a:spcPts val="600"/>
              </a:spcAft>
              <a:tabLst>
                <a:tab pos="8402638" algn="r"/>
              </a:tabLst>
            </a:pPr>
            <a:r>
              <a:rPr lang="ru-RU" dirty="0">
                <a:solidFill>
                  <a:schemeClr val="tx1"/>
                </a:solidFill>
              </a:rPr>
              <a:t>Не користи се код стечајних дужника који имају значајну нематеријалну вредност – нпр. сектор услуга или сектор високих технологија</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300" dirty="0">
                <a:solidFill>
                  <a:schemeClr val="tx1"/>
                </a:solidFill>
              </a:rPr>
              <a:t>Приноси у периоду пре покретања стечајног поступка изузетно ниски</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300" dirty="0">
                <a:solidFill>
                  <a:schemeClr val="tx1"/>
                </a:solidFill>
              </a:rPr>
              <a:t>Велике осцилације у пословању</a:t>
            </a:r>
          </a:p>
          <a:p>
            <a:endParaRPr lang="en-US" dirty="0"/>
          </a:p>
        </p:txBody>
      </p:sp>
      <p:sp>
        <p:nvSpPr>
          <p:cNvPr id="3" name="Title 2">
            <a:extLst>
              <a:ext uri="{FF2B5EF4-FFF2-40B4-BE49-F238E27FC236}">
                <a16:creationId xmlns:a16="http://schemas.microsoft.com/office/drawing/2014/main" id="{BB88B917-37E3-43DE-96D3-B7B0834003B1}"/>
              </a:ext>
            </a:extLst>
          </p:cNvPr>
          <p:cNvSpPr>
            <a:spLocks noGrp="1"/>
          </p:cNvSpPr>
          <p:nvPr>
            <p:ph type="title"/>
          </p:nvPr>
        </p:nvSpPr>
        <p:spPr/>
        <p:txBody>
          <a:bodyPr/>
          <a:lstStyle/>
          <a:p>
            <a:r>
              <a:rPr lang="sr-Cyrl-BA" dirty="0" err="1"/>
              <a:t>Примена</a:t>
            </a:r>
            <a:r>
              <a:rPr lang="sr-Cyrl-BA" dirty="0"/>
              <a:t> трошковног/имовинског приступа</a:t>
            </a:r>
            <a:endParaRPr lang="en-US" dirty="0"/>
          </a:p>
        </p:txBody>
      </p:sp>
    </p:spTree>
    <p:extLst>
      <p:ext uri="{BB962C8B-B14F-4D97-AF65-F5344CB8AC3E}">
        <p14:creationId xmlns:p14="http://schemas.microsoft.com/office/powerpoint/2010/main" val="233694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89DA7-C04B-465C-A89F-23AE093A0953}"/>
              </a:ext>
            </a:extLst>
          </p:cNvPr>
          <p:cNvSpPr>
            <a:spLocks noGrp="1"/>
          </p:cNvSpPr>
          <p:nvPr>
            <p:ph sz="quarter" idx="10"/>
          </p:nvPr>
        </p:nvSpPr>
        <p:spPr>
          <a:xfrm>
            <a:off x="457869" y="1460501"/>
            <a:ext cx="11253740" cy="4600863"/>
          </a:xfrm>
        </p:spPr>
        <p:txBody>
          <a:bodyPr/>
          <a:lstStyle/>
          <a:p>
            <a:r>
              <a:rPr lang="ru-RU" dirty="0"/>
              <a:t>Приносни приступ вреднује предузеће на основу њихових очекиваних будућих новчаних токова.</a:t>
            </a:r>
          </a:p>
          <a:p>
            <a:r>
              <a:rPr lang="ru-RU" dirty="0"/>
              <a:t>Уз овај приступ су повезане две примарне методе вредновања:</a:t>
            </a:r>
          </a:p>
          <a:p>
            <a:pPr lvl="3"/>
            <a:r>
              <a:rPr lang="ru-RU" dirty="0"/>
              <a:t>Метода дисконтованог новчаног тока (ДНТ)</a:t>
            </a:r>
          </a:p>
          <a:p>
            <a:pPr lvl="3"/>
            <a:r>
              <a:rPr lang="ru-RU" dirty="0"/>
              <a:t>Метода капитализованог новчаног тока (КНТ). </a:t>
            </a:r>
          </a:p>
          <a:p>
            <a:endParaRPr lang="ru-RU" dirty="0"/>
          </a:p>
        </p:txBody>
      </p:sp>
      <p:sp>
        <p:nvSpPr>
          <p:cNvPr id="3" name="Title 2">
            <a:extLst>
              <a:ext uri="{FF2B5EF4-FFF2-40B4-BE49-F238E27FC236}">
                <a16:creationId xmlns:a16="http://schemas.microsoft.com/office/drawing/2014/main" id="{06BCE26F-300E-438D-B1E5-AFB036D2E087}"/>
              </a:ext>
            </a:extLst>
          </p:cNvPr>
          <p:cNvSpPr>
            <a:spLocks noGrp="1"/>
          </p:cNvSpPr>
          <p:nvPr>
            <p:ph type="title"/>
          </p:nvPr>
        </p:nvSpPr>
        <p:spPr>
          <a:xfrm>
            <a:off x="475913" y="301627"/>
            <a:ext cx="11282705" cy="756707"/>
          </a:xfrm>
        </p:spPr>
        <p:txBody>
          <a:bodyPr/>
          <a:lstStyle/>
          <a:p>
            <a:r>
              <a:rPr lang="sr-Cyrl-RS" dirty="0" err="1"/>
              <a:t>Приносни</a:t>
            </a:r>
            <a:r>
              <a:rPr lang="sr-Cyrl-RS" dirty="0"/>
              <a:t> приступ</a:t>
            </a:r>
            <a:endParaRPr lang="en-US" dirty="0"/>
          </a:p>
        </p:txBody>
      </p:sp>
    </p:spTree>
    <p:extLst>
      <p:ext uri="{BB962C8B-B14F-4D97-AF65-F5344CB8AC3E}">
        <p14:creationId xmlns:p14="http://schemas.microsoft.com/office/powerpoint/2010/main" val="4066395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073A0-DC2A-40C0-94D5-D23047D30496}"/>
              </a:ext>
            </a:extLst>
          </p:cNvPr>
          <p:cNvSpPr>
            <a:spLocks noGrp="1"/>
          </p:cNvSpPr>
          <p:nvPr>
            <p:ph sz="quarter" idx="10"/>
          </p:nvPr>
        </p:nvSpPr>
        <p:spPr>
          <a:xfrm>
            <a:off x="457869" y="1460501"/>
            <a:ext cx="11253740" cy="4600863"/>
          </a:xfrm>
        </p:spPr>
        <p:txBody>
          <a:bodyPr>
            <a:normAutofit/>
          </a:bodyPr>
          <a:lstStyle/>
          <a:p>
            <a:r>
              <a:rPr lang="ru-RU" dirty="0"/>
              <a:t>Према </a:t>
            </a:r>
            <a:r>
              <a:rPr lang="sr-Cyrl-RS" dirty="0" err="1"/>
              <a:t>приносном</a:t>
            </a:r>
            <a:r>
              <a:rPr lang="ru-RU" dirty="0"/>
              <a:t> приступу, вредност стечајног дужника одређује се процесом који агрегира садашњу вредност будућих очекиваних новчаних токова прилагођених капиталним издацима и промени обртног капитала.</a:t>
            </a:r>
          </a:p>
          <a:p>
            <a:r>
              <a:rPr lang="ru-RU" dirty="0"/>
              <a:t>Очекивани новчани токови у будућности изводе се на основу пословног плана и очекивања стечајног дужника у будућности.</a:t>
            </a:r>
          </a:p>
          <a:p>
            <a:r>
              <a:rPr lang="ru-RU" dirty="0"/>
              <a:t>Успешна примена приносног приступа захтева детаљну анализу финансијских извештаја, о којој ће бити речи касније у овом поглављу, и свеобухватно разумевање будућих пословних трендова. </a:t>
            </a:r>
            <a:endParaRPr lang="en-US" dirty="0"/>
          </a:p>
        </p:txBody>
      </p:sp>
      <p:sp>
        <p:nvSpPr>
          <p:cNvPr id="3" name="Title 2">
            <a:extLst>
              <a:ext uri="{FF2B5EF4-FFF2-40B4-BE49-F238E27FC236}">
                <a16:creationId xmlns:a16="http://schemas.microsoft.com/office/drawing/2014/main" id="{2C7144D7-F166-458C-A2CC-42FE1CB46815}"/>
              </a:ext>
            </a:extLst>
          </p:cNvPr>
          <p:cNvSpPr>
            <a:spLocks noGrp="1"/>
          </p:cNvSpPr>
          <p:nvPr>
            <p:ph type="title"/>
          </p:nvPr>
        </p:nvSpPr>
        <p:spPr>
          <a:xfrm>
            <a:off x="475913" y="301627"/>
            <a:ext cx="11282705" cy="756707"/>
          </a:xfrm>
        </p:spPr>
        <p:txBody>
          <a:bodyPr/>
          <a:lstStyle/>
          <a:p>
            <a:r>
              <a:rPr lang="sr-Cyrl-RS" dirty="0" err="1"/>
              <a:t>Приносни</a:t>
            </a:r>
            <a:r>
              <a:rPr lang="sr-Cyrl-RS" dirty="0"/>
              <a:t> приступ </a:t>
            </a:r>
            <a:r>
              <a:rPr lang="sr-Latn-RS" dirty="0"/>
              <a:t>(II)</a:t>
            </a:r>
            <a:endParaRPr lang="en-US" dirty="0"/>
          </a:p>
        </p:txBody>
      </p:sp>
    </p:spTree>
    <p:extLst>
      <p:ext uri="{BB962C8B-B14F-4D97-AF65-F5344CB8AC3E}">
        <p14:creationId xmlns:p14="http://schemas.microsoft.com/office/powerpoint/2010/main" val="302209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603D24-8A86-4BD5-80FD-E6E1C0D65622}"/>
              </a:ext>
            </a:extLst>
          </p:cNvPr>
          <p:cNvSpPr>
            <a:spLocks noGrp="1"/>
          </p:cNvSpPr>
          <p:nvPr>
            <p:ph sz="quarter" idx="10"/>
          </p:nvPr>
        </p:nvSpPr>
        <p:spPr/>
        <p:txBody>
          <a:bodyPr/>
          <a:lstStyle/>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Оба приносна метода, ДНТ и КНТ,  укључују ризик у процени вредности коришћењем дисконтне стопе или стопе капитализације.</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Дисконтне стопе и стопе капитализације су мере ризика својствене новчаном току стечајног дужника које се вреднује и користе се за одређивање садашње вредности новчаних токова или очекиваних будућих приноса. </a:t>
            </a:r>
            <a:endParaRPr lang="en-US" sz="2500" dirty="0">
              <a:solidFill>
                <a:schemeClr val="tx1"/>
              </a:solidFill>
            </a:endParaRPr>
          </a:p>
        </p:txBody>
      </p:sp>
      <p:sp>
        <p:nvSpPr>
          <p:cNvPr id="3" name="Title 2">
            <a:extLst>
              <a:ext uri="{FF2B5EF4-FFF2-40B4-BE49-F238E27FC236}">
                <a16:creationId xmlns:a16="http://schemas.microsoft.com/office/drawing/2014/main" id="{68397CEE-7745-4EA3-9BDD-5D6455977189}"/>
              </a:ext>
            </a:extLst>
          </p:cNvPr>
          <p:cNvSpPr>
            <a:spLocks noGrp="1"/>
          </p:cNvSpPr>
          <p:nvPr>
            <p:ph type="title"/>
          </p:nvPr>
        </p:nvSpPr>
        <p:spPr/>
        <p:txBody>
          <a:bodyPr/>
          <a:lstStyle/>
          <a:p>
            <a:r>
              <a:rPr lang="sr-Cyrl-RS" dirty="0" err="1"/>
              <a:t>Приносни</a:t>
            </a:r>
            <a:r>
              <a:rPr lang="sr-Cyrl-RS" dirty="0"/>
              <a:t> приступ </a:t>
            </a:r>
            <a:r>
              <a:rPr lang="sr-Latn-RS" dirty="0"/>
              <a:t>(III)</a:t>
            </a:r>
            <a:endParaRPr lang="en-US" dirty="0"/>
          </a:p>
        </p:txBody>
      </p:sp>
    </p:spTree>
    <p:extLst>
      <p:ext uri="{BB962C8B-B14F-4D97-AF65-F5344CB8AC3E}">
        <p14:creationId xmlns:p14="http://schemas.microsoft.com/office/powerpoint/2010/main" val="1771504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22DC7-020D-4F8F-AAD2-E3D05FE98915}"/>
              </a:ext>
            </a:extLst>
          </p:cNvPr>
          <p:cNvSpPr>
            <a:spLocks noGrp="1"/>
          </p:cNvSpPr>
          <p:nvPr>
            <p:ph sz="quarter" idx="10"/>
          </p:nvPr>
        </p:nvSpPr>
        <p:spPr>
          <a:xfrm>
            <a:off x="457869" y="1460501"/>
            <a:ext cx="11253740" cy="4600863"/>
          </a:xfrm>
        </p:spPr>
        <p:txBody>
          <a:bodyPr/>
          <a:lstStyle/>
          <a:p>
            <a:r>
              <a:rPr lang="sr-Cyrl-BA" dirty="0"/>
              <a:t>Метод који укључује пројекцију очекиваног прихода, трошкова,  инвестирања, итд.</a:t>
            </a:r>
          </a:p>
          <a:p>
            <a:r>
              <a:rPr lang="sr-Cyrl-BA" dirty="0"/>
              <a:t>Укључује аспект тржишних података у поступку прорачуна стопе повраћаја</a:t>
            </a:r>
          </a:p>
          <a:p>
            <a:r>
              <a:rPr lang="sr-Cyrl-BA" dirty="0" err="1"/>
              <a:t>Обезбеђује</a:t>
            </a:r>
            <a:r>
              <a:rPr lang="sr-Cyrl-BA" dirty="0"/>
              <a:t> </a:t>
            </a:r>
            <a:r>
              <a:rPr lang="sr-Cyrl-BA" dirty="0" err="1"/>
              <a:t>меру</a:t>
            </a:r>
            <a:r>
              <a:rPr lang="sr-Cyrl-BA" dirty="0"/>
              <a:t> економске </a:t>
            </a:r>
            <a:r>
              <a:rPr lang="sr-Cyrl-BA" dirty="0" err="1"/>
              <a:t>застарелости</a:t>
            </a:r>
            <a:endParaRPr lang="sr-Cyrl-BA" dirty="0"/>
          </a:p>
          <a:p>
            <a:r>
              <a:rPr lang="sr-Cyrl-BA" dirty="0"/>
              <a:t>Веома је тешко </a:t>
            </a:r>
            <a:r>
              <a:rPr lang="sr-Cyrl-BA" dirty="0" err="1"/>
              <a:t>предвидети</a:t>
            </a:r>
            <a:r>
              <a:rPr lang="sr-Cyrl-BA" dirty="0"/>
              <a:t> развој</a:t>
            </a:r>
          </a:p>
          <a:p>
            <a:r>
              <a:rPr lang="sr-Cyrl-BA" dirty="0" err="1"/>
              <a:t>Шпекулативан</a:t>
            </a:r>
            <a:endParaRPr lang="sr-Cyrl-BA" dirty="0"/>
          </a:p>
          <a:p>
            <a:r>
              <a:rPr lang="sr-Cyrl-BA" dirty="0"/>
              <a:t>Пројекције менаџмента су најчешће превише оптимистичке</a:t>
            </a:r>
            <a:endParaRPr lang="en-US" dirty="0"/>
          </a:p>
        </p:txBody>
      </p:sp>
      <p:sp>
        <p:nvSpPr>
          <p:cNvPr id="3" name="Title 2">
            <a:extLst>
              <a:ext uri="{FF2B5EF4-FFF2-40B4-BE49-F238E27FC236}">
                <a16:creationId xmlns:a16="http://schemas.microsoft.com/office/drawing/2014/main" id="{008519F9-93B0-400C-B893-15655CDAEB9C}"/>
              </a:ext>
            </a:extLst>
          </p:cNvPr>
          <p:cNvSpPr>
            <a:spLocks noGrp="1"/>
          </p:cNvSpPr>
          <p:nvPr>
            <p:ph type="title"/>
          </p:nvPr>
        </p:nvSpPr>
        <p:spPr>
          <a:xfrm>
            <a:off x="475913" y="301627"/>
            <a:ext cx="11282705" cy="756707"/>
          </a:xfrm>
        </p:spPr>
        <p:txBody>
          <a:bodyPr/>
          <a:lstStyle/>
          <a:p>
            <a:r>
              <a:rPr lang="sr-Cyrl-RS" dirty="0" err="1"/>
              <a:t>Приносни</a:t>
            </a:r>
            <a:r>
              <a:rPr lang="sr-Cyrl-RS" dirty="0"/>
              <a:t> приступ </a:t>
            </a:r>
            <a:r>
              <a:rPr lang="sr-Latn-RS" dirty="0"/>
              <a:t>(IV)</a:t>
            </a:r>
            <a:endParaRPr lang="en-US" dirty="0"/>
          </a:p>
        </p:txBody>
      </p:sp>
    </p:spTree>
    <p:extLst>
      <p:ext uri="{BB962C8B-B14F-4D97-AF65-F5344CB8AC3E}">
        <p14:creationId xmlns:p14="http://schemas.microsoft.com/office/powerpoint/2010/main" val="2327859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CFAC2-ACBB-4A38-A554-13C75345A8E9}"/>
              </a:ext>
            </a:extLst>
          </p:cNvPr>
          <p:cNvSpPr>
            <a:spLocks noGrp="1"/>
          </p:cNvSpPr>
          <p:nvPr>
            <p:ph sz="quarter" idx="10"/>
          </p:nvPr>
        </p:nvSpPr>
        <p:spPr/>
        <p:txBody>
          <a:bodyPr>
            <a:normAutofit/>
          </a:bodyPr>
          <a:lstStyle/>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Тржишни приступ подразумева процену вредности до које се долази на основу поређења са предузећима вреднованим према текућим тржишним ценама или историјским ценама сличних предузећа.</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Овај приступ се ослања на употребу финансијских показатеља и мултипликатора.</a:t>
            </a:r>
          </a:p>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500" dirty="0">
                <a:solidFill>
                  <a:schemeClr val="tx1"/>
                </a:solidFill>
              </a:rPr>
              <a:t>Постоје две примарне методе повезане са тржишним приступом:</a:t>
            </a:r>
          </a:p>
          <a:p>
            <a:pPr lvl="3" indent="-342900" algn="just">
              <a:lnSpc>
                <a:spcPct val="100000"/>
              </a:lnSpc>
              <a:spcBef>
                <a:spcPts val="600"/>
              </a:spcBef>
              <a:spcAft>
                <a:spcPts val="600"/>
              </a:spcAft>
              <a:tabLst>
                <a:tab pos="8402638" algn="r"/>
              </a:tabLst>
            </a:pPr>
            <a:r>
              <a:rPr lang="ru-RU" sz="2100" dirty="0">
                <a:solidFill>
                  <a:schemeClr val="tx1"/>
                </a:solidFill>
              </a:rPr>
              <a:t>Метод упоредивих компанија</a:t>
            </a:r>
          </a:p>
          <a:p>
            <a:pPr lvl="3" indent="-342900" algn="just">
              <a:lnSpc>
                <a:spcPct val="100000"/>
              </a:lnSpc>
              <a:spcBef>
                <a:spcPts val="600"/>
              </a:spcBef>
              <a:spcAft>
                <a:spcPts val="600"/>
              </a:spcAft>
              <a:tabLst>
                <a:tab pos="8402638" algn="r"/>
              </a:tabLst>
            </a:pPr>
            <a:r>
              <a:rPr lang="ru-RU" sz="2100" dirty="0">
                <a:solidFill>
                  <a:schemeClr val="tx1"/>
                </a:solidFill>
              </a:rPr>
              <a:t>Метод упоредивих трансакција</a:t>
            </a:r>
            <a:endParaRPr lang="en-US" sz="2100" dirty="0">
              <a:solidFill>
                <a:schemeClr val="tx1"/>
              </a:solidFill>
            </a:endParaRPr>
          </a:p>
        </p:txBody>
      </p:sp>
      <p:sp>
        <p:nvSpPr>
          <p:cNvPr id="3" name="Title 2">
            <a:extLst>
              <a:ext uri="{FF2B5EF4-FFF2-40B4-BE49-F238E27FC236}">
                <a16:creationId xmlns:a16="http://schemas.microsoft.com/office/drawing/2014/main" id="{19ADCB47-ADBD-4F2F-BC24-758C82605423}"/>
              </a:ext>
            </a:extLst>
          </p:cNvPr>
          <p:cNvSpPr>
            <a:spLocks noGrp="1"/>
          </p:cNvSpPr>
          <p:nvPr>
            <p:ph type="title"/>
          </p:nvPr>
        </p:nvSpPr>
        <p:spPr/>
        <p:txBody>
          <a:bodyPr/>
          <a:lstStyle/>
          <a:p>
            <a:r>
              <a:rPr lang="sr-Cyrl-RS" dirty="0"/>
              <a:t>Тржишни приступ</a:t>
            </a:r>
            <a:endParaRPr lang="en-US" dirty="0"/>
          </a:p>
        </p:txBody>
      </p:sp>
    </p:spTree>
    <p:extLst>
      <p:ext uri="{BB962C8B-B14F-4D97-AF65-F5344CB8AC3E}">
        <p14:creationId xmlns:p14="http://schemas.microsoft.com/office/powerpoint/2010/main" val="4044616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9BDCE-71B1-43FE-A96D-F02A57E1E93D}"/>
              </a:ext>
            </a:extLst>
          </p:cNvPr>
          <p:cNvSpPr>
            <a:spLocks noGrp="1"/>
          </p:cNvSpPr>
          <p:nvPr>
            <p:ph sz="quarter" idx="10"/>
          </p:nvPr>
        </p:nvSpPr>
        <p:spPr>
          <a:xfrm>
            <a:off x="457869" y="1460501"/>
            <a:ext cx="11253740" cy="4600863"/>
          </a:xfrm>
        </p:spPr>
        <p:txBody>
          <a:bodyPr>
            <a:normAutofit/>
          </a:bodyPr>
          <a:lstStyle/>
          <a:p>
            <a:r>
              <a:rPr lang="ru-RU" dirty="0"/>
              <a:t>Процена вредности стечајног дужника методом упоредивих компанија врши се на основу тржишних вредности компанија које су по финансијским перформансама сличне стечајном дужнику.</a:t>
            </a:r>
            <a:endParaRPr lang="sr-Latn-RS" dirty="0"/>
          </a:p>
          <a:p>
            <a:r>
              <a:rPr lang="ru-RU" dirty="0"/>
              <a:t>Основа се базира на релевантности тих компанија:</a:t>
            </a:r>
          </a:p>
          <a:p>
            <a:pPr lvl="3"/>
            <a:r>
              <a:rPr lang="ru-RU" dirty="0"/>
              <a:t>Баве се истом или слицном делатношћу,</a:t>
            </a:r>
          </a:p>
          <a:p>
            <a:pPr lvl="3"/>
            <a:r>
              <a:rPr lang="ru-RU" dirty="0"/>
              <a:t>Слободно се тргују на тржишту и њихови финансијски подаци су јавни</a:t>
            </a:r>
          </a:p>
          <a:p>
            <a:pPr lvl="3"/>
            <a:r>
              <a:rPr lang="ru-RU" dirty="0"/>
              <a:t>Постоји довољно велики узорак тако да може да се сагледа већи број компанија и избегне дисторзија на основу релативно малог узорка</a:t>
            </a:r>
          </a:p>
          <a:p>
            <a:pPr lvl="3"/>
            <a:r>
              <a:rPr lang="ru-RU" dirty="0"/>
              <a:t>Величина компаније односно њеног промета и осталих параметара у односу на Друштво послују на истим или слицним тржиштима.</a:t>
            </a:r>
          </a:p>
          <a:p>
            <a:pPr lvl="3"/>
            <a:r>
              <a:rPr lang="ru-RU" dirty="0"/>
              <a:t>Релевантне компаније послују у компаративним тржиштима или у релативној географској близини</a:t>
            </a:r>
          </a:p>
        </p:txBody>
      </p:sp>
      <p:sp>
        <p:nvSpPr>
          <p:cNvPr id="3" name="Title 2">
            <a:extLst>
              <a:ext uri="{FF2B5EF4-FFF2-40B4-BE49-F238E27FC236}">
                <a16:creationId xmlns:a16="http://schemas.microsoft.com/office/drawing/2014/main" id="{04E07DE1-A927-454D-BB21-D65B093E2995}"/>
              </a:ext>
            </a:extLst>
          </p:cNvPr>
          <p:cNvSpPr>
            <a:spLocks noGrp="1"/>
          </p:cNvSpPr>
          <p:nvPr>
            <p:ph type="title"/>
          </p:nvPr>
        </p:nvSpPr>
        <p:spPr>
          <a:xfrm>
            <a:off x="475913" y="301627"/>
            <a:ext cx="11282705" cy="756707"/>
          </a:xfrm>
        </p:spPr>
        <p:txBody>
          <a:bodyPr/>
          <a:lstStyle/>
          <a:p>
            <a:r>
              <a:rPr lang="sr-Cyrl-RS" dirty="0"/>
              <a:t>Метод упоредивих компанија</a:t>
            </a:r>
            <a:endParaRPr lang="en-US" dirty="0"/>
          </a:p>
        </p:txBody>
      </p:sp>
    </p:spTree>
    <p:extLst>
      <p:ext uri="{BB962C8B-B14F-4D97-AF65-F5344CB8AC3E}">
        <p14:creationId xmlns:p14="http://schemas.microsoft.com/office/powerpoint/2010/main" val="731243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C1187-036C-4E19-B744-567D425F9CB8}"/>
              </a:ext>
            </a:extLst>
          </p:cNvPr>
          <p:cNvSpPr>
            <a:spLocks noGrp="1"/>
          </p:cNvSpPr>
          <p:nvPr>
            <p:ph sz="quarter" idx="10"/>
          </p:nvPr>
        </p:nvSpPr>
        <p:spPr>
          <a:xfrm>
            <a:off x="457869" y="1460501"/>
            <a:ext cx="11253740" cy="4600863"/>
          </a:xfrm>
        </p:spPr>
        <p:txBody>
          <a:bodyPr/>
          <a:lstStyle/>
          <a:p>
            <a:r>
              <a:rPr lang="ru-RU" dirty="0"/>
              <a:t>Након одабира више сличних компанија креирају се тржишни мултипликатори на тржишних вредности упоредивих компанија.</a:t>
            </a:r>
            <a:endParaRPr lang="sr-Latn-RS" dirty="0"/>
          </a:p>
          <a:p>
            <a:r>
              <a:rPr lang="ru-RU" dirty="0"/>
              <a:t>Тржишни мултипликатори се користе како би се на основу финансијских перформанси предузећа одредила вредност.</a:t>
            </a:r>
          </a:p>
          <a:p>
            <a:r>
              <a:rPr lang="ru-RU" dirty="0"/>
              <a:t>Затим се тржишни мултипликатори примењују на одговарајући ниво финансијког резултата стечајног дужника који је предмет процене.</a:t>
            </a:r>
          </a:p>
        </p:txBody>
      </p:sp>
      <p:sp>
        <p:nvSpPr>
          <p:cNvPr id="3" name="Title 2">
            <a:extLst>
              <a:ext uri="{FF2B5EF4-FFF2-40B4-BE49-F238E27FC236}">
                <a16:creationId xmlns:a16="http://schemas.microsoft.com/office/drawing/2014/main" id="{976C3069-1925-4BAB-9DA1-D8F86A33FC8D}"/>
              </a:ext>
            </a:extLst>
          </p:cNvPr>
          <p:cNvSpPr>
            <a:spLocks noGrp="1"/>
          </p:cNvSpPr>
          <p:nvPr>
            <p:ph type="title"/>
          </p:nvPr>
        </p:nvSpPr>
        <p:spPr>
          <a:xfrm>
            <a:off x="475913" y="301627"/>
            <a:ext cx="11282705" cy="756707"/>
          </a:xfrm>
        </p:spPr>
        <p:txBody>
          <a:bodyPr/>
          <a:lstStyle/>
          <a:p>
            <a:r>
              <a:rPr lang="sr-Cyrl-RS" dirty="0"/>
              <a:t>Метод упоредивих компанија</a:t>
            </a:r>
            <a:r>
              <a:rPr lang="sr-Latn-RS" dirty="0"/>
              <a:t> </a:t>
            </a:r>
            <a:r>
              <a:rPr lang="sr-Cyrl-RS" dirty="0"/>
              <a:t> </a:t>
            </a:r>
            <a:r>
              <a:rPr lang="sr-Latn-RS" dirty="0"/>
              <a:t>(II)</a:t>
            </a:r>
            <a:endParaRPr lang="en-US" dirty="0"/>
          </a:p>
        </p:txBody>
      </p:sp>
    </p:spTree>
    <p:extLst>
      <p:ext uri="{BB962C8B-B14F-4D97-AF65-F5344CB8AC3E}">
        <p14:creationId xmlns:p14="http://schemas.microsoft.com/office/powerpoint/2010/main" val="4010185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6E452A-CEBD-4EF1-9F31-161E8501FFBF}"/>
              </a:ext>
            </a:extLst>
          </p:cNvPr>
          <p:cNvSpPr>
            <a:spLocks noGrp="1"/>
          </p:cNvSpPr>
          <p:nvPr>
            <p:ph sz="quarter" idx="10"/>
          </p:nvPr>
        </p:nvSpPr>
        <p:spPr>
          <a:xfrm>
            <a:off x="457869" y="1460501"/>
            <a:ext cx="11253740" cy="4600863"/>
          </a:xfrm>
        </p:spPr>
        <p:txBody>
          <a:bodyPr>
            <a:normAutofit/>
          </a:bodyPr>
          <a:lstStyle/>
          <a:p>
            <a:r>
              <a:rPr lang="ru-RU" dirty="0"/>
              <a:t>Процена вредности стечајног дужника методом упоредивих трансакција се заснива на вредности реализованих трансакција за преузимање контроле над упоредивим компанијама. </a:t>
            </a:r>
          </a:p>
          <a:p>
            <a:r>
              <a:rPr lang="ru-RU" dirty="0"/>
              <a:t>Након детаљне анализе о извршени трансакцијама мерџера и аквизиције, израчунава се мултипликатор вредности као количник укупне продајне цене постигнуте у једној трансакцији која обухвата цео акцијаки капитал и укупан дуг предузећа и једног од следеће врсте резултата: Приходи од продаје, Добит, Оперативни нивчани ток, Вредност материјалне активе</a:t>
            </a:r>
          </a:p>
          <a:p>
            <a:r>
              <a:rPr lang="ru-RU" dirty="0"/>
              <a:t>Ови мултипликатори се затим примењују на репрезентативне нивое финансијских резултата стечајног дужника који је предмет процене. </a:t>
            </a:r>
            <a:endParaRPr lang="en-US" dirty="0"/>
          </a:p>
        </p:txBody>
      </p:sp>
      <p:sp>
        <p:nvSpPr>
          <p:cNvPr id="3" name="Title 2">
            <a:extLst>
              <a:ext uri="{FF2B5EF4-FFF2-40B4-BE49-F238E27FC236}">
                <a16:creationId xmlns:a16="http://schemas.microsoft.com/office/drawing/2014/main" id="{81BB307B-4570-4D46-8A15-4AC32E2C776F}"/>
              </a:ext>
            </a:extLst>
          </p:cNvPr>
          <p:cNvSpPr>
            <a:spLocks noGrp="1"/>
          </p:cNvSpPr>
          <p:nvPr>
            <p:ph type="title"/>
          </p:nvPr>
        </p:nvSpPr>
        <p:spPr>
          <a:xfrm>
            <a:off x="475913" y="301627"/>
            <a:ext cx="11282705" cy="756707"/>
          </a:xfrm>
        </p:spPr>
        <p:txBody>
          <a:bodyPr/>
          <a:lstStyle/>
          <a:p>
            <a:r>
              <a:rPr lang="sr-Cyrl-RS" dirty="0"/>
              <a:t>Метод упоредивих трансакција</a:t>
            </a:r>
            <a:endParaRPr lang="en-US" dirty="0"/>
          </a:p>
        </p:txBody>
      </p:sp>
    </p:spTree>
    <p:extLst>
      <p:ext uri="{BB962C8B-B14F-4D97-AF65-F5344CB8AC3E}">
        <p14:creationId xmlns:p14="http://schemas.microsoft.com/office/powerpoint/2010/main" val="509639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B9089-61D1-42D3-BA67-FA62C43E3637}"/>
              </a:ext>
            </a:extLst>
          </p:cNvPr>
          <p:cNvSpPr>
            <a:spLocks noGrp="1"/>
          </p:cNvSpPr>
          <p:nvPr>
            <p:ph sz="quarter" idx="10"/>
          </p:nvPr>
        </p:nvSpPr>
        <p:spPr>
          <a:xfrm>
            <a:off x="457869" y="1460501"/>
            <a:ext cx="11253740" cy="4600863"/>
          </a:xfrm>
        </p:spPr>
        <p:txBody>
          <a:bodyPr>
            <a:normAutofit/>
          </a:bodyPr>
          <a:lstStyle/>
          <a:p>
            <a:r>
              <a:rPr lang="ru-RU" dirty="0"/>
              <a:t>Вредност предузећа (</a:t>
            </a:r>
            <a:r>
              <a:rPr lang="en-US" dirty="0"/>
              <a:t>Enterprise Value</a:t>
            </a:r>
            <a:r>
              <a:rPr lang="ru-RU" dirty="0"/>
              <a:t>) није исто што и тржишна вредност (</a:t>
            </a:r>
            <a:r>
              <a:rPr lang="en-US" dirty="0"/>
              <a:t>Market Value </a:t>
            </a:r>
            <a:r>
              <a:rPr lang="ru-RU" dirty="0"/>
              <a:t>) тј. тржишна капитализација</a:t>
            </a:r>
            <a:endParaRPr lang="sr-Latn-RS" dirty="0"/>
          </a:p>
          <a:p>
            <a:r>
              <a:rPr lang="ru-RU" dirty="0"/>
              <a:t>Тржишна вредност представља вредност укупне имовине стечајног дужника, која је расположива власницима капитала након измиривања свих обавеза кредитора. Код акционарских друштава, тржишна вредност компаније једнака је цени акције помножене бројем емитованих акција.</a:t>
            </a:r>
          </a:p>
          <a:p>
            <a:r>
              <a:rPr lang="ru-RU" dirty="0"/>
              <a:t>Под тржишном вредношћу подразумева се још и:</a:t>
            </a:r>
          </a:p>
          <a:p>
            <a:pPr lvl="3"/>
            <a:r>
              <a:rPr lang="ru-RU" dirty="0"/>
              <a:t>Вредност капитала</a:t>
            </a:r>
          </a:p>
          <a:p>
            <a:pPr lvl="3"/>
            <a:r>
              <a:rPr lang="ru-RU" dirty="0"/>
              <a:t>Тржишна капитализација</a:t>
            </a:r>
          </a:p>
          <a:p>
            <a:pPr lvl="3"/>
            <a:r>
              <a:rPr lang="ru-RU" dirty="0"/>
              <a:t>Вредност понуде за преузимање контроле над компанијом</a:t>
            </a:r>
            <a:endParaRPr lang="en-US" dirty="0"/>
          </a:p>
        </p:txBody>
      </p:sp>
      <p:sp>
        <p:nvSpPr>
          <p:cNvPr id="3" name="Title 2">
            <a:extLst>
              <a:ext uri="{FF2B5EF4-FFF2-40B4-BE49-F238E27FC236}">
                <a16:creationId xmlns:a16="http://schemas.microsoft.com/office/drawing/2014/main" id="{397398A3-8604-447D-844A-ADCB12337AA1}"/>
              </a:ext>
            </a:extLst>
          </p:cNvPr>
          <p:cNvSpPr>
            <a:spLocks noGrp="1"/>
          </p:cNvSpPr>
          <p:nvPr>
            <p:ph type="title"/>
          </p:nvPr>
        </p:nvSpPr>
        <p:spPr>
          <a:xfrm>
            <a:off x="475913" y="301627"/>
            <a:ext cx="11282705" cy="756707"/>
          </a:xfrm>
        </p:spPr>
        <p:txBody>
          <a:bodyPr/>
          <a:lstStyle/>
          <a:p>
            <a:r>
              <a:rPr lang="sr-Cyrl-RS" dirty="0"/>
              <a:t>Тржишна вредност насупрот вредности предузећа</a:t>
            </a:r>
            <a:endParaRPr lang="en-US" dirty="0"/>
          </a:p>
        </p:txBody>
      </p:sp>
    </p:spTree>
    <p:extLst>
      <p:ext uri="{BB962C8B-B14F-4D97-AF65-F5344CB8AC3E}">
        <p14:creationId xmlns:p14="http://schemas.microsoft.com/office/powerpoint/2010/main" val="91115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488540-E0F7-4BF3-BE0B-2C851E5324E7}"/>
              </a:ext>
            </a:extLst>
          </p:cNvPr>
          <p:cNvSpPr>
            <a:spLocks noGrp="1"/>
          </p:cNvSpPr>
          <p:nvPr>
            <p:ph sz="quarter" idx="10"/>
          </p:nvPr>
        </p:nvSpPr>
        <p:spPr>
          <a:xfrm>
            <a:off x="457869" y="1460501"/>
            <a:ext cx="11253740" cy="4600863"/>
          </a:xfrm>
        </p:spPr>
        <p:txBody>
          <a:bodyPr>
            <a:normAutofit/>
          </a:bodyPr>
          <a:lstStyle/>
          <a:p>
            <a:r>
              <a:rPr lang="ru-RU" dirty="0"/>
              <a:t>Број стечајних поступака је високо цикличан и уско повезан са економским кретањима. </a:t>
            </a:r>
          </a:p>
          <a:p>
            <a:r>
              <a:rPr lang="ru-RU" dirty="0"/>
              <a:t>Током последњих 15 година забележемо је више периода раста и опадања броја захтева за стечај.</a:t>
            </a:r>
          </a:p>
          <a:p>
            <a:r>
              <a:rPr lang="ru-RU" dirty="0"/>
              <a:t>Пандемија КОВИД 19:</a:t>
            </a:r>
          </a:p>
          <a:p>
            <a:pPr lvl="2"/>
            <a:r>
              <a:rPr lang="ru-RU" dirty="0"/>
              <a:t>Може резултирати у до сада незабележом расту броја стечајних поступака;</a:t>
            </a:r>
          </a:p>
          <a:p>
            <a:pPr lvl="2"/>
            <a:r>
              <a:rPr lang="ru-RU" dirty="0"/>
              <a:t>Ставља у фокус процену вредности стечајних дужника;</a:t>
            </a:r>
          </a:p>
        </p:txBody>
      </p:sp>
      <p:sp>
        <p:nvSpPr>
          <p:cNvPr id="3" name="Title 2">
            <a:extLst>
              <a:ext uri="{FF2B5EF4-FFF2-40B4-BE49-F238E27FC236}">
                <a16:creationId xmlns:a16="http://schemas.microsoft.com/office/drawing/2014/main" id="{3F8E4086-2898-40C9-9B79-64054ED3268E}"/>
              </a:ext>
            </a:extLst>
          </p:cNvPr>
          <p:cNvSpPr>
            <a:spLocks noGrp="1"/>
          </p:cNvSpPr>
          <p:nvPr>
            <p:ph type="title"/>
          </p:nvPr>
        </p:nvSpPr>
        <p:spPr>
          <a:xfrm>
            <a:off x="475913" y="301627"/>
            <a:ext cx="11282705" cy="756707"/>
          </a:xfrm>
        </p:spPr>
        <p:txBody>
          <a:bodyPr/>
          <a:lstStyle/>
          <a:p>
            <a:r>
              <a:rPr lang="sr-Cyrl-RS" dirty="0"/>
              <a:t>КОВИД 19 и стечајеви</a:t>
            </a:r>
            <a:endParaRPr lang="en-US" dirty="0"/>
          </a:p>
        </p:txBody>
      </p:sp>
    </p:spTree>
    <p:extLst>
      <p:ext uri="{BB962C8B-B14F-4D97-AF65-F5344CB8AC3E}">
        <p14:creationId xmlns:p14="http://schemas.microsoft.com/office/powerpoint/2010/main" val="1223448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C02448-BF38-4CAC-9EAE-1CD7FF850A4F}"/>
              </a:ext>
            </a:extLst>
          </p:cNvPr>
          <p:cNvSpPr>
            <a:spLocks noGrp="1"/>
          </p:cNvSpPr>
          <p:nvPr>
            <p:ph sz="quarter" idx="10"/>
          </p:nvPr>
        </p:nvSpPr>
        <p:spPr>
          <a:xfrm>
            <a:off x="457869" y="1460501"/>
            <a:ext cx="11253740" cy="4600863"/>
          </a:xfrm>
        </p:spPr>
        <p:txBody>
          <a:bodyPr>
            <a:normAutofit/>
          </a:bodyPr>
          <a:lstStyle/>
          <a:p>
            <a:r>
              <a:rPr lang="sr-Cyrl-BA" dirty="0" err="1"/>
              <a:t>Вредност</a:t>
            </a:r>
            <a:r>
              <a:rPr lang="sr-Cyrl-BA" dirty="0"/>
              <a:t> предузећа представља укупну </a:t>
            </a:r>
            <a:r>
              <a:rPr lang="sr-Cyrl-BA" dirty="0" err="1"/>
              <a:t>вредност</a:t>
            </a:r>
            <a:r>
              <a:rPr lang="sr-Cyrl-BA" dirty="0"/>
              <a:t> пословања предузећа, која укључује и материјалну и нематеријалну имовину.</a:t>
            </a:r>
          </a:p>
        </p:txBody>
      </p:sp>
      <p:sp>
        <p:nvSpPr>
          <p:cNvPr id="3" name="Title 2">
            <a:extLst>
              <a:ext uri="{FF2B5EF4-FFF2-40B4-BE49-F238E27FC236}">
                <a16:creationId xmlns:a16="http://schemas.microsoft.com/office/drawing/2014/main" id="{2E6C9CA8-3C3C-4FE0-A94A-77971A8542B9}"/>
              </a:ext>
            </a:extLst>
          </p:cNvPr>
          <p:cNvSpPr>
            <a:spLocks noGrp="1"/>
          </p:cNvSpPr>
          <p:nvPr>
            <p:ph type="title"/>
          </p:nvPr>
        </p:nvSpPr>
        <p:spPr>
          <a:xfrm>
            <a:off x="475913" y="301627"/>
            <a:ext cx="11282705" cy="756707"/>
          </a:xfrm>
        </p:spPr>
        <p:txBody>
          <a:bodyPr/>
          <a:lstStyle/>
          <a:p>
            <a:r>
              <a:rPr lang="sr-Cyrl-RS" dirty="0"/>
              <a:t>Вредност предузећа</a:t>
            </a:r>
            <a:endParaRPr lang="en-US" dirty="0"/>
          </a:p>
        </p:txBody>
      </p:sp>
    </p:spTree>
    <p:extLst>
      <p:ext uri="{BB962C8B-B14F-4D97-AF65-F5344CB8AC3E}">
        <p14:creationId xmlns:p14="http://schemas.microsoft.com/office/powerpoint/2010/main" val="3747960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Хвала на пажњи!</a:t>
            </a:r>
            <a:endParaRPr lang="bs-Latn-BA" dirty="0"/>
          </a:p>
        </p:txBody>
      </p:sp>
    </p:spTree>
    <p:extLst>
      <p:ext uri="{BB962C8B-B14F-4D97-AF65-F5344CB8AC3E}">
        <p14:creationId xmlns:p14="http://schemas.microsoft.com/office/powerpoint/2010/main" val="189865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3" y="3340729"/>
            <a:ext cx="9729787" cy="831221"/>
          </a:xfrm>
        </p:spPr>
        <p:txBody>
          <a:bodyPr anchor="ctr">
            <a:noAutofit/>
          </a:bodyPr>
          <a:lstStyle/>
          <a:p>
            <a:r>
              <a:rPr lang="sr-Cyrl-RS" dirty="0"/>
              <a:t>Основни концепти</a:t>
            </a:r>
            <a:endParaRPr lang="bs-Latn-BA" dirty="0"/>
          </a:p>
        </p:txBody>
      </p:sp>
    </p:spTree>
    <p:extLst>
      <p:ext uri="{BB962C8B-B14F-4D97-AF65-F5344CB8AC3E}">
        <p14:creationId xmlns:p14="http://schemas.microsoft.com/office/powerpoint/2010/main" val="412985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AD1FDA-0922-47AB-A098-A21F4E6038E3}"/>
              </a:ext>
            </a:extLst>
          </p:cNvPr>
          <p:cNvSpPr>
            <a:spLocks noGrp="1"/>
          </p:cNvSpPr>
          <p:nvPr>
            <p:ph sz="quarter" idx="10"/>
          </p:nvPr>
        </p:nvSpPr>
        <p:spPr>
          <a:xfrm>
            <a:off x="457869" y="1460501"/>
            <a:ext cx="11253740" cy="4600863"/>
          </a:xfrm>
        </p:spPr>
        <p:txBody>
          <a:bodyPr>
            <a:normAutofit/>
          </a:bodyPr>
          <a:lstStyle/>
          <a:p>
            <a:r>
              <a:rPr lang="ru-RU" dirty="0"/>
              <a:t>До финансијских потешкоћа долази ако је:</a:t>
            </a:r>
          </a:p>
          <a:p>
            <a:pPr lvl="3"/>
            <a:r>
              <a:rPr lang="ru-RU" dirty="0"/>
              <a:t>Удео дуга у укупном капиталу стечајног дужника превелики и да при томе стечајни дужник није у стању да генерише довољно прихода са којима бих подмиривао своје финансијске обавезе.</a:t>
            </a:r>
          </a:p>
          <a:p>
            <a:pPr lvl="2"/>
            <a:r>
              <a:rPr lang="sr-Cyrl-RS" dirty="0"/>
              <a:t>Пословне потешкоће могу настати из бројних разлога.</a:t>
            </a:r>
          </a:p>
          <a:p>
            <a:pPr lvl="3"/>
            <a:r>
              <a:rPr lang="ru-RU" dirty="0"/>
              <a:t>Најчешћи узроци су пословних потешкоћа су: </a:t>
            </a:r>
          </a:p>
          <a:p>
            <a:pPr lvl="4"/>
            <a:r>
              <a:rPr lang="ru-RU" dirty="0"/>
              <a:t>притисак конкуренције, </a:t>
            </a:r>
          </a:p>
          <a:p>
            <a:pPr lvl="4"/>
            <a:r>
              <a:rPr lang="ru-RU" dirty="0"/>
              <a:t>одлазак кључних запослених или чланова менаџмента, </a:t>
            </a:r>
          </a:p>
          <a:p>
            <a:pPr lvl="4"/>
            <a:r>
              <a:rPr lang="ru-RU" dirty="0"/>
              <a:t>нагле промене цена сировина и структуре трошкова, </a:t>
            </a:r>
          </a:p>
          <a:p>
            <a:pPr lvl="4"/>
            <a:r>
              <a:rPr lang="ru-RU" dirty="0"/>
              <a:t>промена потражње за дужниковим производима или услугама </a:t>
            </a:r>
          </a:p>
          <a:p>
            <a:pPr lvl="4"/>
            <a:r>
              <a:rPr lang="ru-RU" dirty="0"/>
              <a:t>лоше пословне одлуке итд. </a:t>
            </a:r>
          </a:p>
        </p:txBody>
      </p:sp>
      <p:sp>
        <p:nvSpPr>
          <p:cNvPr id="3" name="Title 2">
            <a:extLst>
              <a:ext uri="{FF2B5EF4-FFF2-40B4-BE49-F238E27FC236}">
                <a16:creationId xmlns:a16="http://schemas.microsoft.com/office/drawing/2014/main" id="{E874C7BA-CF48-462E-962A-064FB3C04D19}"/>
              </a:ext>
            </a:extLst>
          </p:cNvPr>
          <p:cNvSpPr>
            <a:spLocks noGrp="1"/>
          </p:cNvSpPr>
          <p:nvPr>
            <p:ph type="title"/>
          </p:nvPr>
        </p:nvSpPr>
        <p:spPr>
          <a:xfrm>
            <a:off x="475913" y="301627"/>
            <a:ext cx="11282705" cy="756707"/>
          </a:xfrm>
        </p:spPr>
        <p:txBody>
          <a:bodyPr/>
          <a:lstStyle/>
          <a:p>
            <a:r>
              <a:rPr lang="sr-Cyrl-RS" dirty="0"/>
              <a:t>Финансијске и пословне потешкоће</a:t>
            </a:r>
            <a:endParaRPr lang="en-US" dirty="0"/>
          </a:p>
        </p:txBody>
      </p:sp>
    </p:spTree>
    <p:extLst>
      <p:ext uri="{BB962C8B-B14F-4D97-AF65-F5344CB8AC3E}">
        <p14:creationId xmlns:p14="http://schemas.microsoft.com/office/powerpoint/2010/main" val="36892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FE7AC-37F6-4601-ACEE-8BE0285A1664}"/>
              </a:ext>
            </a:extLst>
          </p:cNvPr>
          <p:cNvSpPr>
            <a:spLocks noGrp="1"/>
          </p:cNvSpPr>
          <p:nvPr>
            <p:ph sz="quarter" idx="10"/>
          </p:nvPr>
        </p:nvSpPr>
        <p:spPr>
          <a:xfrm>
            <a:off x="457869" y="1460501"/>
            <a:ext cx="11253740" cy="4600863"/>
          </a:xfrm>
        </p:spPr>
        <p:txBody>
          <a:bodyPr/>
          <a:lstStyle/>
          <a:p>
            <a:r>
              <a:rPr lang="sr-Cyrl-RS" dirty="0"/>
              <a:t>Продаја дела стечајног дужника (продаја дела имовине или зависних предузећа).</a:t>
            </a:r>
          </a:p>
          <a:p>
            <a:r>
              <a:rPr lang="sr-Cyrl-RS" dirty="0"/>
              <a:t>Нове инвестиције у капитал стечајног дужника (нове инвестиције у имовину стечајног дужника).</a:t>
            </a:r>
          </a:p>
          <a:p>
            <a:r>
              <a:rPr lang="sr-Cyrl-RS" dirty="0"/>
              <a:t>Докапитализација стечајног дужника.</a:t>
            </a:r>
          </a:p>
          <a:p>
            <a:r>
              <a:rPr lang="sr-Cyrl-RS" dirty="0"/>
              <a:t>Репрограм обавеза кредитора (одгађање плаћање обавеза према кредиторима).</a:t>
            </a:r>
          </a:p>
          <a:p>
            <a:r>
              <a:rPr lang="sr-Cyrl-RS" dirty="0"/>
              <a:t>Конверзија дуга у капитал</a:t>
            </a:r>
            <a:endParaRPr lang="en-US" dirty="0"/>
          </a:p>
        </p:txBody>
      </p:sp>
      <p:sp>
        <p:nvSpPr>
          <p:cNvPr id="3" name="Title 2">
            <a:extLst>
              <a:ext uri="{FF2B5EF4-FFF2-40B4-BE49-F238E27FC236}">
                <a16:creationId xmlns:a16="http://schemas.microsoft.com/office/drawing/2014/main" id="{9A9260BE-53D8-44EB-8B68-E5670AE8E87D}"/>
              </a:ext>
            </a:extLst>
          </p:cNvPr>
          <p:cNvSpPr>
            <a:spLocks noGrp="1"/>
          </p:cNvSpPr>
          <p:nvPr>
            <p:ph type="title"/>
          </p:nvPr>
        </p:nvSpPr>
        <p:spPr>
          <a:xfrm>
            <a:off x="475913" y="301627"/>
            <a:ext cx="11282705" cy="756707"/>
          </a:xfrm>
        </p:spPr>
        <p:txBody>
          <a:bodyPr/>
          <a:lstStyle/>
          <a:p>
            <a:r>
              <a:rPr lang="sr-Cyrl-RS" dirty="0"/>
              <a:t>Опције за дужника у потешкоћама</a:t>
            </a:r>
            <a:endParaRPr lang="en-US" dirty="0"/>
          </a:p>
        </p:txBody>
      </p:sp>
    </p:spTree>
    <p:extLst>
      <p:ext uri="{BB962C8B-B14F-4D97-AF65-F5344CB8AC3E}">
        <p14:creationId xmlns:p14="http://schemas.microsoft.com/office/powerpoint/2010/main" val="361815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29B74-3332-41B7-809C-A9CFAE82B391}"/>
              </a:ext>
            </a:extLst>
          </p:cNvPr>
          <p:cNvSpPr>
            <a:spLocks noGrp="1"/>
          </p:cNvSpPr>
          <p:nvPr>
            <p:ph sz="quarter" idx="10"/>
          </p:nvPr>
        </p:nvSpPr>
        <p:spPr>
          <a:xfrm>
            <a:off x="457869" y="1460501"/>
            <a:ext cx="11253740" cy="4600863"/>
          </a:xfrm>
        </p:spPr>
        <p:txBody>
          <a:bodyPr>
            <a:normAutofit/>
          </a:bodyPr>
          <a:lstStyle/>
          <a:p>
            <a:r>
              <a:rPr lang="sr-Cyrl-RS" dirty="0"/>
              <a:t>Потреба за проценом вредности може настати пре и током спровођење стечајног поступка.</a:t>
            </a:r>
          </a:p>
          <a:p>
            <a:r>
              <a:rPr lang="sr-Cyrl-RS" dirty="0"/>
              <a:t>Потреба за спровођењем процене вредности пре спровођења стечајног поступка може настати из више разлога.</a:t>
            </a:r>
          </a:p>
          <a:p>
            <a:pPr lvl="3"/>
            <a:r>
              <a:rPr lang="sr-Cyrl-RS" dirty="0"/>
              <a:t>Припајање и спајање (</a:t>
            </a:r>
            <a:r>
              <a:rPr lang="sr-Latn-RS" dirty="0"/>
              <a:t>M&amp;A</a:t>
            </a:r>
            <a:r>
              <a:rPr lang="sr-Cyrl-RS" dirty="0"/>
              <a:t>)</a:t>
            </a:r>
            <a:endParaRPr lang="sr-Latn-RS" dirty="0"/>
          </a:p>
          <a:p>
            <a:pPr lvl="3"/>
            <a:r>
              <a:rPr lang="sr-Cyrl-RS" dirty="0"/>
              <a:t>Спорови између акционара</a:t>
            </a:r>
          </a:p>
          <a:p>
            <a:pPr lvl="3"/>
            <a:r>
              <a:rPr lang="sr-Cyrl-RS" dirty="0"/>
              <a:t>Докапитализација</a:t>
            </a:r>
          </a:p>
          <a:p>
            <a:pPr lvl="3"/>
            <a:r>
              <a:rPr lang="sr-Cyrl-RS" dirty="0"/>
              <a:t>Реорганизација</a:t>
            </a:r>
          </a:p>
          <a:p>
            <a:pPr lvl="3"/>
            <a:r>
              <a:rPr lang="ru-RU" dirty="0"/>
              <a:t>Споразумно финансијско реструктурирање</a:t>
            </a:r>
          </a:p>
          <a:p>
            <a:pPr lvl="3"/>
            <a:r>
              <a:rPr lang="ru-RU" dirty="0"/>
              <a:t>Одобравање кредита</a:t>
            </a:r>
            <a:endParaRPr lang="en-US" dirty="0"/>
          </a:p>
          <a:p>
            <a:endParaRPr lang="en-US" dirty="0"/>
          </a:p>
        </p:txBody>
      </p:sp>
      <p:sp>
        <p:nvSpPr>
          <p:cNvPr id="3" name="Title 2">
            <a:extLst>
              <a:ext uri="{FF2B5EF4-FFF2-40B4-BE49-F238E27FC236}">
                <a16:creationId xmlns:a16="http://schemas.microsoft.com/office/drawing/2014/main" id="{CDC97572-BA7B-4B69-8D34-40782F79155B}"/>
              </a:ext>
            </a:extLst>
          </p:cNvPr>
          <p:cNvSpPr>
            <a:spLocks noGrp="1"/>
          </p:cNvSpPr>
          <p:nvPr>
            <p:ph type="title"/>
          </p:nvPr>
        </p:nvSpPr>
        <p:spPr>
          <a:xfrm>
            <a:off x="475913" y="301627"/>
            <a:ext cx="11282705" cy="756707"/>
          </a:xfrm>
        </p:spPr>
        <p:txBody>
          <a:bodyPr/>
          <a:lstStyle/>
          <a:p>
            <a:r>
              <a:rPr lang="sr-Cyrl-RS" dirty="0"/>
              <a:t>Потреба за спровођењем процене вредности</a:t>
            </a:r>
            <a:endParaRPr lang="en-US" dirty="0"/>
          </a:p>
        </p:txBody>
      </p:sp>
    </p:spTree>
    <p:extLst>
      <p:ext uri="{BB962C8B-B14F-4D97-AF65-F5344CB8AC3E}">
        <p14:creationId xmlns:p14="http://schemas.microsoft.com/office/powerpoint/2010/main" val="931836494"/>
      </p:ext>
    </p:extLst>
  </p:cSld>
  <p:clrMapOvr>
    <a:masterClrMapping/>
  </p:clrMapOvr>
</p:sld>
</file>

<file path=ppt/theme/theme1.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3AF4451B-7D7A-4CCE-B66D-55097067AE6C}"/>
    </a:ext>
  </a:ext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638A9786-B8E7-4FE1-BAEB-969025869D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WBG_Governance_Template</Template>
  <TotalTime>1900</TotalTime>
  <Words>2728</Words>
  <Application>Microsoft Office PowerPoint</Application>
  <PresentationFormat>Widescreen</PresentationFormat>
  <Paragraphs>312</Paragraphs>
  <Slides>51</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Andes</vt:lpstr>
      <vt:lpstr>Andes ExtraLight</vt:lpstr>
      <vt:lpstr>Arial</vt:lpstr>
      <vt:lpstr>Arial Bold</vt:lpstr>
      <vt:lpstr>Calibri</vt:lpstr>
      <vt:lpstr>Segoe UI Light</vt:lpstr>
      <vt:lpstr>Trebuchet MS</vt:lpstr>
      <vt:lpstr>Wingdings</vt:lpstr>
      <vt:lpstr>WBG-Any_Logo</vt:lpstr>
      <vt:lpstr>Full Page Interior</vt:lpstr>
      <vt:lpstr>ПРОЦЕНА ВРЕДНОСТИ СТЕЧАЈНОГ ДУЖНИКА </vt:lpstr>
      <vt:lpstr>Садржај</vt:lpstr>
      <vt:lpstr>Увод</vt:lpstr>
      <vt:lpstr>Процена вредности и стечај</vt:lpstr>
      <vt:lpstr>КОВИД 19 и стечајеви</vt:lpstr>
      <vt:lpstr>Основни концепти</vt:lpstr>
      <vt:lpstr>Финансијске и пословне потешкоће</vt:lpstr>
      <vt:lpstr>Опције за дужника у потешкоћама</vt:lpstr>
      <vt:lpstr>Потреба за спровођењем процене вредности</vt:lpstr>
      <vt:lpstr>Циљ спровођења процене вредности </vt:lpstr>
      <vt:lpstr>Процена и стечајни оквир Републике Србије</vt:lpstr>
      <vt:lpstr>Спровођење организације</vt:lpstr>
      <vt:lpstr>Сврха процене</vt:lpstr>
      <vt:lpstr>Разлози процене</vt:lpstr>
      <vt:lpstr>Процена врендости– битан елемент садржине плана реорганизације и УППР-а</vt:lpstr>
      <vt:lpstr>Предложене измене</vt:lpstr>
      <vt:lpstr>Пракса</vt:lpstr>
      <vt:lpstr>Стандарди и премисе процене вредности</vt:lpstr>
      <vt:lpstr>Процена вредности предузећа (стечајног дужника)</vt:lpstr>
      <vt:lpstr>Стандарди вредности</vt:lpstr>
      <vt:lpstr>Фер тржишна вредност</vt:lpstr>
      <vt:lpstr>Инвестициона вредност</vt:lpstr>
      <vt:lpstr>Фер вредност</vt:lpstr>
      <vt:lpstr>Премисе вредности стечајног дужника</vt:lpstr>
      <vt:lpstr>Премисе вредности</vt:lpstr>
      <vt:lpstr>Флексибилност процене вредности</vt:lpstr>
      <vt:lpstr>Going-concern вредност</vt:lpstr>
      <vt:lpstr>Континуирана вредност пословања стечајног дужника (Going Concern)</vt:lpstr>
      <vt:lpstr>Ликвидациона вредност</vt:lpstr>
      <vt:lpstr>Једноставно правило</vt:lpstr>
      <vt:lpstr>Приступи у процени вредности</vt:lpstr>
      <vt:lpstr>Приступи у процени вредности</vt:lpstr>
      <vt:lpstr>Приступи у процени вредности (II)</vt:lpstr>
      <vt:lpstr>Избор приступа процене вредности</vt:lpstr>
      <vt:lpstr>Избор приступа процене вредности (II)</vt:lpstr>
      <vt:lpstr>Трошковни приступ</vt:lpstr>
      <vt:lpstr>Трошковни приступ (II)</vt:lpstr>
      <vt:lpstr>Метод заменских трошкова</vt:lpstr>
      <vt:lpstr>Метод ликвидационе вредности</vt:lpstr>
      <vt:lpstr>Примена трошковног/имовинског приступа</vt:lpstr>
      <vt:lpstr>Приносни приступ</vt:lpstr>
      <vt:lpstr>Приносни приступ (II)</vt:lpstr>
      <vt:lpstr>Приносни приступ (III)</vt:lpstr>
      <vt:lpstr>Приносни приступ (IV)</vt:lpstr>
      <vt:lpstr>Тржишни приступ</vt:lpstr>
      <vt:lpstr>Метод упоредивих компанија</vt:lpstr>
      <vt:lpstr>Метод упоредивих компанија  (II)</vt:lpstr>
      <vt:lpstr>Метод упоредивих трансакција</vt:lpstr>
      <vt:lpstr>Тржишна вредност насупрот вредности предузећа</vt:lpstr>
      <vt:lpstr>Вредност предузећа</vt:lpstr>
      <vt:lpstr>Хвала на пажњи!</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Kimie Velhagen</dc:creator>
  <cp:lastModifiedBy>Branko BZ. Zitko</cp:lastModifiedBy>
  <cp:revision>382</cp:revision>
  <dcterms:created xsi:type="dcterms:W3CDTF">2017-02-07T15:39:26Z</dcterms:created>
  <dcterms:modified xsi:type="dcterms:W3CDTF">2021-06-21T07:15:09Z</dcterms:modified>
</cp:coreProperties>
</file>